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56" r:id="rId3"/>
    <p:sldId id="257" r:id="rId4"/>
    <p:sldId id="279" r:id="rId5"/>
    <p:sldId id="267" r:id="rId6"/>
    <p:sldId id="274" r:id="rId7"/>
    <p:sldId id="276" r:id="rId8"/>
    <p:sldId id="277" r:id="rId9"/>
    <p:sldId id="258" r:id="rId10"/>
    <p:sldId id="262" r:id="rId11"/>
    <p:sldId id="260" r:id="rId12"/>
    <p:sldId id="269" r:id="rId13"/>
    <p:sldId id="270" r:id="rId14"/>
    <p:sldId id="263" r:id="rId15"/>
    <p:sldId id="264" r:id="rId16"/>
    <p:sldId id="271" r:id="rId17"/>
    <p:sldId id="261" r:id="rId18"/>
    <p:sldId id="268" r:id="rId19"/>
    <p:sldId id="272" r:id="rId20"/>
    <p:sldId id="278" r:id="rId21"/>
    <p:sldId id="273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872" autoAdjust="0"/>
  </p:normalViewPr>
  <p:slideViewPr>
    <p:cSldViewPr snapToGrid="0">
      <p:cViewPr varScale="1">
        <p:scale>
          <a:sx n="72" d="100"/>
          <a:sy n="72" d="100"/>
        </p:scale>
        <p:origin x="11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8C84C-812B-4FD0-A269-20ACB32D5C8E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1BD73-6919-4308-BF6A-6A9CA752A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1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0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2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6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87104-DCB1-4218-BC33-2221DD7F7DF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313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9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8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7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A033-D230-47BA-BA52-C5EA13507CE1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F083-AF17-4A28-AA87-E026C3DE3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.facebook.com/l.php?u=https://bit.ly/3AvqoaW?fbclid%3DIwAR3st2d9O4GzxR7td3IDhF0dUu_Vt2x1_WlkzPMOEqbhMXIOXq1ygMZCRTs&amp;h=AT04gL0S-GkuT2vjBxR7OEUPr8ormKOH4cceU3tOtyissjZQ9xWq7itJzPAGbp9_B-tzh71mMG67-C1-jfu8AvA4qnQFa1wxHhTB6Kskuz1P5yHO3WcJYAmbbw0ntAMBrg&amp;__tn__=-UK-R&amp;c%5b0%5d=AT1W4JNkldXWLfLjzYji4BRrGoT7TwAR4hbNA6_k2cMKSAF3L41jeEqujqeq4SC9bvnNCffSiawQZk9f-lTYDImMGVnbZH-LlrOEgckwo8k0UpiK-UDFlKrBM5Yb6NhhlmiUi2B0MppdgRtc7RPaJ-AOiJ_R8Hvw4NAFC1KARzWtyg" TargetMode="External"/><Relationship Id="rId2" Type="http://schemas.openxmlformats.org/officeDocument/2006/relationships/hyperlink" Target="http://www.me.gov.ua/?fbclid=IwAR0wu-AnvxIzNu4PmdhC55gAOQ2YgpFu8JpS1CUF5uqGy234KjjOzAOzwy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417" y="341712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smtClean="0"/>
              <a:t/>
            </a:r>
            <a:br>
              <a:rPr lang="en-US" sz="4900" b="1" smtClean="0"/>
            </a:br>
            <a:r>
              <a:rPr lang="uk-UA" sz="4900" b="1" smtClean="0"/>
              <a:t>«</a:t>
            </a:r>
            <a:r>
              <a:rPr lang="uk-UA" sz="4900" b="1" dirty="0"/>
              <a:t>Протидія торгівлі людьми в Україні. </a:t>
            </a: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r>
              <a:rPr lang="uk-UA" sz="4900" b="1" dirty="0"/>
              <a:t>Національний механізм взаємодії суб’єктів»</a:t>
            </a:r>
            <a:r>
              <a:rPr lang="en-US" sz="4900" dirty="0" smtClean="0">
                <a:effectLst/>
              </a:rPr>
              <a:t/>
            </a:r>
            <a:br>
              <a:rPr lang="en-US" sz="4900" dirty="0" smtClean="0">
                <a:effectLst/>
              </a:rPr>
            </a:br>
            <a:r>
              <a:rPr lang="ru-RU" b="1" dirty="0"/>
              <a:t> 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8339" y="6111681"/>
            <a:ext cx="9144000" cy="1655762"/>
          </a:xfrm>
        </p:spPr>
        <p:txBody>
          <a:bodyPr/>
          <a:lstStyle/>
          <a:p>
            <a:r>
              <a:rPr lang="ru-RU" b="1" dirty="0" smtClean="0"/>
              <a:t>18-21.10.2021 р., </a:t>
            </a:r>
            <a:r>
              <a:rPr lang="ru-RU" b="1" dirty="0" err="1" smtClean="0"/>
              <a:t>м.К</a:t>
            </a:r>
            <a:r>
              <a:rPr lang="uk-UA" b="1" dirty="0" err="1" smtClean="0"/>
              <a:t>иїв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pic>
        <p:nvPicPr>
          <p:cNvPr id="1026" name="Рисунок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803" y="5530056"/>
            <a:ext cx="2173228" cy="109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83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4"/>
          <p:cNvSpPr>
            <a:spLocks noChangeArrowheads="1"/>
          </p:cNvSpPr>
          <p:nvPr/>
        </p:nvSpPr>
        <p:spPr bwMode="auto">
          <a:xfrm>
            <a:off x="2611439" y="658814"/>
            <a:ext cx="70246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2800" b="1" dirty="0">
                <a:solidFill>
                  <a:srgbClr val="0F388B"/>
                </a:solidFill>
                <a:latin typeface="+mn-lt"/>
                <a:cs typeface="Times New Roman" panose="02020603050405020304" pitchFamily="18" charset="0"/>
              </a:rPr>
              <a:t>ПРИНЦИПИ НАДАННЯ ДОПОМОГИ ПОСТРАЖДАЛИМ</a:t>
            </a:r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2184400" y="1554163"/>
            <a:ext cx="79121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забезпечення основних прав і свобод людини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пріоритетність інтересів постраждалих осіб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неприпустимість дискримінації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повага і неупереджене ставлення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конфіденційність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добровільність </a:t>
            </a:r>
          </a:p>
          <a:p>
            <a:pPr>
              <a:lnSpc>
                <a:spcPct val="150000"/>
              </a:lnSpc>
              <a:spcAft>
                <a:spcPts val="1200"/>
              </a:spcAft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uk-UA" altLang="en-US" sz="2400" dirty="0">
                <a:latin typeface="+mn-lt"/>
                <a:ea typeface="MyriadPro-Regular"/>
                <a:cs typeface="MyriadPro-Regular"/>
              </a:rPr>
              <a:t>безоплатність</a:t>
            </a:r>
            <a:endParaRPr lang="en-GB" alt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24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>
                <a:latin typeface="+mn-lt"/>
              </a:rPr>
              <a:t>Якої допомоги можуть потребувати постраждалі від торгівлі людьми і що вона включає?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9842"/>
            <a:ext cx="10515600" cy="5175849"/>
          </a:xfrm>
        </p:spPr>
        <p:txBody>
          <a:bodyPr>
            <a:noAutofit/>
          </a:bodyPr>
          <a:lstStyle/>
          <a:p>
            <a:r>
              <a:rPr lang="uk-UA" sz="2000" b="1" dirty="0"/>
              <a:t>І</a:t>
            </a:r>
            <a:r>
              <a:rPr lang="uk-UA" sz="2000" b="1" dirty="0" smtClean="0"/>
              <a:t>нформаційна </a:t>
            </a:r>
            <a:r>
              <a:rPr lang="uk-UA" sz="2000" b="1" dirty="0"/>
              <a:t>допомога: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надання інформації, необхідної для вирішення складної </a:t>
            </a:r>
            <a:r>
              <a:rPr lang="uk-UA" sz="2000" dirty="0" smtClean="0"/>
              <a:t>життєвої </a:t>
            </a:r>
            <a:r>
              <a:rPr lang="uk-UA" sz="2000" dirty="0"/>
              <a:t>ситуації; </a:t>
            </a:r>
            <a:r>
              <a:rPr lang="uk-UA" sz="2000" dirty="0" smtClean="0"/>
              <a:t>контактів </a:t>
            </a:r>
            <a:r>
              <a:rPr lang="uk-UA" sz="2000" dirty="0"/>
              <a:t>служб, до яких можна </a:t>
            </a:r>
            <a:r>
              <a:rPr lang="uk-UA" sz="2000" dirty="0" smtClean="0"/>
              <a:t>звернутися </a:t>
            </a:r>
            <a:r>
              <a:rPr lang="uk-UA" sz="2000" dirty="0"/>
              <a:t>по відповідну допомогу; інформування про </a:t>
            </a:r>
            <a:r>
              <a:rPr lang="uk-UA" sz="2000" dirty="0" smtClean="0"/>
              <a:t>умови </a:t>
            </a:r>
            <a:r>
              <a:rPr lang="uk-UA" sz="2000" dirty="0"/>
              <a:t>отримання соціальних послуг, про реабілітаційні </a:t>
            </a:r>
            <a:r>
              <a:rPr lang="uk-UA" sz="2000" dirty="0" smtClean="0"/>
              <a:t>програми</a:t>
            </a:r>
            <a:r>
              <a:rPr lang="uk-UA" sz="2000" dirty="0"/>
              <a:t>, діючі групи </a:t>
            </a:r>
            <a:r>
              <a:rPr lang="uk-UA" sz="2000" dirty="0" err="1"/>
              <a:t>взаємопідтримки</a:t>
            </a:r>
            <a:r>
              <a:rPr lang="uk-UA" sz="2000" dirty="0"/>
              <a:t> та взаємодопомоги; </a:t>
            </a:r>
            <a:r>
              <a:rPr lang="uk-UA" sz="2000" dirty="0" smtClean="0"/>
              <a:t>інформування </a:t>
            </a:r>
            <a:r>
              <a:rPr lang="uk-UA" sz="2000" dirty="0"/>
              <a:t>про наявні пільги та соціальні виплати </a:t>
            </a:r>
            <a:r>
              <a:rPr lang="uk-UA" sz="2000" dirty="0" smtClean="0"/>
              <a:t>відповідної </a:t>
            </a:r>
            <a:r>
              <a:rPr lang="uk-UA" sz="2000" dirty="0"/>
              <a:t>категорії тощо</a:t>
            </a:r>
            <a:r>
              <a:rPr lang="uk-UA" sz="2000" dirty="0" smtClean="0"/>
              <a:t>.</a:t>
            </a:r>
          </a:p>
          <a:p>
            <a:r>
              <a:rPr lang="uk-UA" sz="2000" b="1" dirty="0" smtClean="0"/>
              <a:t>Правова </a:t>
            </a:r>
            <a:r>
              <a:rPr lang="uk-UA" sz="2000" b="1" dirty="0"/>
              <a:t>допомога: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надання юридичних консультацій; </a:t>
            </a:r>
            <a:r>
              <a:rPr lang="uk-UA" sz="2000" dirty="0" smtClean="0"/>
              <a:t>здійснення </a:t>
            </a:r>
            <a:r>
              <a:rPr lang="uk-UA" sz="2000" dirty="0"/>
              <a:t>заходів, спрямованих на захист прав та інтересів </a:t>
            </a:r>
            <a:r>
              <a:rPr lang="uk-UA" sz="2000" dirty="0" smtClean="0"/>
              <a:t>постраждалого </a:t>
            </a:r>
            <a:r>
              <a:rPr lang="uk-UA" sz="2000" dirty="0"/>
              <a:t>та членів його сім’ї; оформлення правових </a:t>
            </a:r>
            <a:r>
              <a:rPr lang="uk-UA" sz="2000" dirty="0" smtClean="0"/>
              <a:t>документів</a:t>
            </a:r>
            <a:r>
              <a:rPr lang="uk-UA" sz="2000" dirty="0"/>
              <a:t>; представництво інтересів, в </a:t>
            </a:r>
            <a:r>
              <a:rPr lang="uk-UA" sz="2000" dirty="0" err="1"/>
              <a:t>т.ч</a:t>
            </a:r>
            <a:r>
              <a:rPr lang="uk-UA" sz="2000" dirty="0"/>
              <a:t>. в суді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r>
              <a:rPr lang="uk-UA" sz="2000" b="1" dirty="0" smtClean="0"/>
              <a:t>Психологічна </a:t>
            </a:r>
            <a:r>
              <a:rPr lang="uk-UA" sz="2000" b="1" dirty="0"/>
              <a:t>допомога: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надання психологічних консультацій з метою відновлення </a:t>
            </a:r>
            <a:r>
              <a:rPr lang="uk-UA" sz="2000" dirty="0" smtClean="0"/>
              <a:t>емоційного</a:t>
            </a:r>
            <a:r>
              <a:rPr lang="uk-UA" sz="2000" dirty="0"/>
              <a:t>, психічного стану постраждалого, </a:t>
            </a:r>
            <a:r>
              <a:rPr lang="uk-UA" sz="2000" dirty="0" smtClean="0"/>
              <a:t>набуття </a:t>
            </a:r>
            <a:r>
              <a:rPr lang="uk-UA" sz="2000" dirty="0"/>
              <a:t>впевненості в </a:t>
            </a:r>
            <a:r>
              <a:rPr lang="uk-UA" sz="2000" dirty="0" smtClean="0"/>
              <a:t>своїх </a:t>
            </a:r>
            <a:r>
              <a:rPr lang="uk-UA" sz="2000" dirty="0"/>
              <a:t>силах, формування навичок подолання труднощів </a:t>
            </a:r>
            <a:r>
              <a:rPr lang="uk-UA" sz="2000" dirty="0" smtClean="0"/>
              <a:t>та </a:t>
            </a:r>
            <a:r>
              <a:rPr lang="uk-UA" sz="2000" dirty="0"/>
              <a:t>конфліктів з оточенням, організація та координація </a:t>
            </a:r>
            <a:r>
              <a:rPr lang="uk-UA" sz="2000" dirty="0" smtClean="0"/>
              <a:t>психотерапевтичних </a:t>
            </a:r>
            <a:r>
              <a:rPr lang="uk-UA" sz="2000" dirty="0"/>
              <a:t>груп та груп самодопомоги, </a:t>
            </a:r>
            <a:r>
              <a:rPr lang="uk-UA" sz="2000" dirty="0" smtClean="0"/>
              <a:t>психологічна </a:t>
            </a:r>
            <a:r>
              <a:rPr lang="uk-UA" sz="2000" dirty="0"/>
              <a:t>діагностика, корекція та реабілітація</a:t>
            </a:r>
            <a:r>
              <a:rPr lang="uk-UA" sz="2000" dirty="0" smtClean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095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3464"/>
            <a:ext cx="10515600" cy="563349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Соціально-економічна допомога: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сприяння у розв’язанні житлово-побутових проблем, поліпшенні чи відновленні житла, в отриманні реєстрації, гуманітарної допомоги; сприяння оформленню матеріальної допомоги, забезпеченню тимчасовим житлом в закладах соціального обслуговування. </a:t>
            </a:r>
            <a:endParaRPr lang="en-US" dirty="0"/>
          </a:p>
          <a:p>
            <a:endParaRPr lang="uk-UA" b="1" dirty="0" smtClean="0"/>
          </a:p>
          <a:p>
            <a:r>
              <a:rPr lang="uk-UA" b="1" dirty="0" smtClean="0"/>
              <a:t>Соціально-педагогічна </a:t>
            </a:r>
            <a:r>
              <a:rPr lang="uk-UA" b="1" dirty="0"/>
              <a:t>допомога: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планування спільно з постраждалим дій щодо подолання складних життєвих обставин, пов’язаних з ситуацією торгівлі людьми; консультування щодо адаптації до середовища, поліпшення взаємин з оточенням, відновлення </a:t>
            </a:r>
            <a:br>
              <a:rPr lang="uk-UA" dirty="0"/>
            </a:br>
            <a:r>
              <a:rPr lang="uk-UA" dirty="0"/>
              <a:t>функцій сім’ї, відповідального батьківства, формування навичок щодо захисту </a:t>
            </a:r>
            <a:r>
              <a:rPr lang="uk-UA" dirty="0" smtClean="0"/>
              <a:t>прав; </a:t>
            </a:r>
            <a:r>
              <a:rPr lang="uk-UA" dirty="0"/>
              <a:t>сприяння у подоланні </a:t>
            </a:r>
            <a:r>
              <a:rPr lang="uk-UA" dirty="0" err="1"/>
              <a:t>залежностей</a:t>
            </a:r>
            <a:r>
              <a:rPr lang="uk-UA" dirty="0"/>
              <a:t>, у відновленні, підтримці чи збереженні здоров’я, у здійсненні профілактичних заходів та у вирішенні інших особливо складних життєвих проблем; сприяння у працевлаштуванні, професійному навчанні; виявлення ресурсів сім’ї (за згодою) та сприяння формуванню у членів сім’ї навичок і умінь для подолання складних життєвих обставин, пов’язаних з ситуацією </a:t>
            </a:r>
            <a:br>
              <a:rPr lang="uk-UA" dirty="0"/>
            </a:br>
            <a:r>
              <a:rPr lang="uk-UA" dirty="0"/>
              <a:t>торгівлі людьми.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5389"/>
            <a:ext cx="10515600" cy="533157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b="1" dirty="0"/>
              <a:t>Збереження та відновлення здоров’я: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комплексне медичне обстеження та лікування; здійснення профілактичних та оздоровчих заходів; формування здорового способу життя й подолання </a:t>
            </a:r>
            <a:r>
              <a:rPr lang="uk-UA" dirty="0" err="1"/>
              <a:t>залежностей</a:t>
            </a:r>
            <a:r>
              <a:rPr lang="uk-UA" dirty="0"/>
              <a:t>, навичок захищених статевих відносин, профілактики ВІЛ/СНІДу та інших інфекційних захворювань; збереження репродуктивного здоров’я. </a:t>
            </a:r>
            <a:br>
              <a:rPr lang="uk-UA" dirty="0"/>
            </a:br>
            <a:endParaRPr lang="uk-UA" dirty="0" smtClean="0"/>
          </a:p>
          <a:p>
            <a:pPr lvl="0"/>
            <a:r>
              <a:rPr lang="uk-UA" b="1" dirty="0" smtClean="0"/>
              <a:t>Матеріальна </a:t>
            </a:r>
            <a:r>
              <a:rPr lang="uk-UA" b="1" dirty="0"/>
              <a:t>допомога: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допомога у реалізації права щодо одержання соціальних виплат згідно з чинним </a:t>
            </a:r>
            <a:r>
              <a:rPr lang="uk-UA" dirty="0" smtClean="0"/>
              <a:t>законодавством, залучення благодійних фондів/ </a:t>
            </a:r>
            <a:r>
              <a:rPr lang="uk-UA" dirty="0"/>
              <a:t>до вирішення матеріальних проблем; </a:t>
            </a:r>
            <a:br>
              <a:rPr lang="uk-UA" dirty="0"/>
            </a:br>
            <a:endParaRPr lang="uk-UA" dirty="0" smtClean="0"/>
          </a:p>
          <a:p>
            <a:pPr lvl="0"/>
            <a:r>
              <a:rPr lang="uk-UA" b="1" dirty="0" smtClean="0"/>
              <a:t>Зайнятість </a:t>
            </a:r>
            <a:r>
              <a:rPr lang="uk-UA" b="1" dirty="0"/>
              <a:t>та освіта: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допомога в перекваліфікації або </a:t>
            </a:r>
            <a:r>
              <a:rPr lang="uk-UA" dirty="0" smtClean="0"/>
              <a:t>набутті </a:t>
            </a:r>
            <a:r>
              <a:rPr lang="uk-UA" dirty="0"/>
              <a:t>нової спеціальності, у працевлаштуванні або створенні власного бізнесу; в отриманні освіти та поновленні навчання.</a:t>
            </a:r>
            <a:br>
              <a:rPr lang="uk-UA" dirty="0"/>
            </a:br>
            <a:endParaRPr lang="en-US" dirty="0"/>
          </a:p>
          <a:p>
            <a:pPr lvl="0"/>
            <a:r>
              <a:rPr lang="uk-UA" b="1" dirty="0"/>
              <a:t>Допомога у поверненні до країни походження </a:t>
            </a:r>
            <a:r>
              <a:rPr lang="uk-UA" dirty="0"/>
              <a:t>(для іноземців) тощо</a:t>
            </a:r>
            <a:endParaRPr lang="en-US" dirty="0"/>
          </a:p>
          <a:p>
            <a:pPr lvl="0"/>
            <a:r>
              <a:rPr lang="uk-UA" b="1" dirty="0"/>
              <a:t>Пошук сімей дітей-постраждалих </a:t>
            </a:r>
            <a:r>
              <a:rPr lang="uk-UA" dirty="0"/>
              <a:t>або влаштування їх у встановленому порядку у спеціальні установи.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3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Морально-</a:t>
            </a:r>
            <a:r>
              <a:rPr lang="ru-RU" sz="3200" b="1" dirty="0" err="1" smtClean="0">
                <a:latin typeface="+mn-lt"/>
              </a:rPr>
              <a:t>етичні</a:t>
            </a:r>
            <a:r>
              <a:rPr lang="ru-RU" sz="3200" b="1" dirty="0" smtClean="0">
                <a:latin typeface="+mn-lt"/>
              </a:rPr>
              <a:t> </a:t>
            </a:r>
            <a:r>
              <a:rPr lang="ru-RU" sz="3200" b="1" dirty="0" err="1" smtClean="0">
                <a:latin typeface="+mn-lt"/>
              </a:rPr>
              <a:t>принципи</a:t>
            </a:r>
            <a:r>
              <a:rPr lang="ru-RU" sz="3200" b="1" dirty="0" smtClean="0">
                <a:latin typeface="+mn-lt"/>
              </a:rPr>
              <a:t> </a:t>
            </a:r>
            <a:r>
              <a:rPr lang="ru-RU" sz="3200" b="1" dirty="0" err="1" smtClean="0">
                <a:latin typeface="+mn-lt"/>
              </a:rPr>
              <a:t>роботи</a:t>
            </a:r>
            <a:r>
              <a:rPr lang="ru-RU" sz="3200" b="1" dirty="0" smtClean="0">
                <a:latin typeface="+mn-lt"/>
              </a:rPr>
              <a:t> з </a:t>
            </a:r>
            <a:r>
              <a:rPr lang="ru-RU" sz="3200" b="1" dirty="0" err="1" smtClean="0">
                <a:latin typeface="+mn-lt"/>
              </a:rPr>
              <a:t>постраждалими</a:t>
            </a:r>
            <a:endParaRPr lang="en-US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uk-UA" b="1" dirty="0"/>
              <a:t>Конфіденційність.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Постраждалі зазвичай соромляться того, що з ними </a:t>
            </a:r>
            <a:r>
              <a:rPr lang="uk-UA" dirty="0" smtClean="0"/>
              <a:t>трапилося</a:t>
            </a:r>
            <a:r>
              <a:rPr lang="uk-UA" dirty="0"/>
              <a:t>, вони бояться осуду, зневаги суспільства, соціальної </a:t>
            </a:r>
            <a:r>
              <a:rPr lang="uk-UA" dirty="0" smtClean="0"/>
              <a:t>ізоляції</a:t>
            </a:r>
            <a:r>
              <a:rPr lang="uk-UA" dirty="0"/>
              <a:t>. З іншого боку, вони володіють інформацією про </a:t>
            </a:r>
            <a:r>
              <a:rPr lang="uk-UA" dirty="0" smtClean="0"/>
              <a:t>кримінальний </a:t>
            </a:r>
            <a:r>
              <a:rPr lang="uk-UA" dirty="0"/>
              <a:t>світ, що робить їх украй уразливими, адже </a:t>
            </a:r>
            <a:r>
              <a:rPr lang="uk-UA" dirty="0" smtClean="0"/>
              <a:t>вербувальники/торгівці </a:t>
            </a:r>
            <a:r>
              <a:rPr lang="uk-UA" dirty="0"/>
              <a:t>багато знають про жертв. Ось чому </a:t>
            </a:r>
            <a:r>
              <a:rPr lang="uk-UA" dirty="0" smtClean="0"/>
              <a:t>постраждалі </a:t>
            </a:r>
            <a:r>
              <a:rPr lang="uk-UA" dirty="0"/>
              <a:t>мають бути абсолютно впевнені, що все </a:t>
            </a:r>
            <a:r>
              <a:rPr lang="uk-UA" dirty="0" smtClean="0"/>
              <a:t>розказане </a:t>
            </a:r>
            <a:r>
              <a:rPr lang="uk-UA" dirty="0"/>
              <a:t>ними залишиться в повній таємниці.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/>
              <a:t>Добровільність участі постраждалих у програмах </a:t>
            </a:r>
            <a:r>
              <a:rPr lang="uk-UA" b="1" dirty="0" smtClean="0"/>
              <a:t>допомоги</a:t>
            </a:r>
            <a:r>
              <a:rPr lang="uk-UA" dirty="0"/>
              <a:t>. </a:t>
            </a:r>
            <a:br>
              <a:rPr lang="uk-UA" dirty="0"/>
            </a:br>
            <a:r>
              <a:rPr lang="uk-UA" dirty="0"/>
              <a:t>Постраждалі мають отримати повний обсяг інформації </a:t>
            </a:r>
            <a:r>
              <a:rPr lang="uk-UA" dirty="0" smtClean="0"/>
              <a:t>стосовно </a:t>
            </a:r>
            <a:r>
              <a:rPr lang="uk-UA" dirty="0"/>
              <a:t>своїх прав та можливостей. При цьому вони вільні </a:t>
            </a:r>
            <a:r>
              <a:rPr lang="uk-UA" dirty="0" smtClean="0"/>
              <a:t>приймати </a:t>
            </a:r>
            <a:r>
              <a:rPr lang="uk-UA" dirty="0"/>
              <a:t>допомогу або відмовлятися від неї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b="1" dirty="0" smtClean="0"/>
              <a:t>Пріоритетність </a:t>
            </a:r>
            <a:r>
              <a:rPr lang="uk-UA" b="1" dirty="0"/>
              <a:t>інтересів постраждалих.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Постраждалий є найбільш компетентною особою у власній </a:t>
            </a:r>
            <a:r>
              <a:rPr lang="uk-UA" dirty="0" smtClean="0"/>
              <a:t>ситуації</a:t>
            </a:r>
            <a:r>
              <a:rPr lang="uk-UA" dirty="0"/>
              <a:t>, тому треба поважати і приймати усі його рішення. </a:t>
            </a:r>
            <a:r>
              <a:rPr lang="uk-UA" dirty="0" smtClean="0"/>
              <a:t>Не </a:t>
            </a:r>
            <a:r>
              <a:rPr lang="uk-UA" dirty="0"/>
              <a:t>слід робити якісь кроки, якщо на це немає згоди </a:t>
            </a:r>
            <a:r>
              <a:rPr lang="uk-UA" dirty="0" smtClean="0"/>
              <a:t>постраждалої </a:t>
            </a:r>
            <a:r>
              <a:rPr lang="uk-UA" dirty="0"/>
              <a:t>особи.</a:t>
            </a:r>
            <a:br>
              <a:rPr lang="uk-UA" dirty="0"/>
            </a:br>
            <a:endParaRPr lang="uk-UA" dirty="0" smtClean="0"/>
          </a:p>
          <a:p>
            <a:r>
              <a:rPr lang="uk-UA" b="1" dirty="0" smtClean="0"/>
              <a:t>Професійний </a:t>
            </a:r>
            <a:r>
              <a:rPr lang="uk-UA" b="1" dirty="0"/>
              <a:t>підхід.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Постраждалим має допомагати персонал, навчений </a:t>
            </a:r>
            <a:r>
              <a:rPr lang="uk-UA" dirty="0" smtClean="0"/>
              <a:t>працювати </a:t>
            </a:r>
            <a:r>
              <a:rPr lang="uk-UA" dirty="0"/>
              <a:t>з такою категорією людей, спроможний </a:t>
            </a:r>
            <a:r>
              <a:rPr lang="uk-UA" dirty="0" smtClean="0"/>
              <a:t>забезпечити </a:t>
            </a:r>
            <a:r>
              <a:rPr lang="uk-UA" dirty="0"/>
              <a:t>захист їхніх прав та дотримання інтересів, включаючи </a:t>
            </a:r>
            <a:r>
              <a:rPr lang="uk-UA" dirty="0" smtClean="0"/>
              <a:t>запобігання </a:t>
            </a:r>
            <a:r>
              <a:rPr lang="uk-UA" dirty="0"/>
              <a:t>повторній </a:t>
            </a:r>
            <a:r>
              <a:rPr lang="uk-UA" dirty="0" err="1"/>
              <a:t>віктимізації</a:t>
            </a:r>
            <a:r>
              <a:rPr lang="uk-UA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6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826"/>
            <a:ext cx="10515600" cy="597810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Неупереджене ставлення.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До постраждалого потрібно ставитися з повагою, визнаючи його людську гідність. Чим би не займалися постраждалі, ніколи не треба їх засуджувати, оскільки вони діяли під впливом обману та насильства і не винні в тому, що з ними трапилося. </a:t>
            </a:r>
            <a:br>
              <a:rPr lang="uk-UA" dirty="0"/>
            </a:br>
            <a:endParaRPr lang="en-US" dirty="0"/>
          </a:p>
          <a:p>
            <a:pPr lvl="0"/>
            <a:r>
              <a:rPr lang="uk-UA" b="1" dirty="0"/>
              <a:t>Довіра.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Особа має переконатися, що їй вірять, інакше відчуття провини у неї підсилиться, і вона «закриється». Іноді постраждалі свідомо чи несвідомо приховують деякі факти або змінюють певну інформацію, обманюють, щоб зняти з себе певну напругу або виглядати в чужих очах краще. Слід відноситися до цього з розумінням</a:t>
            </a:r>
            <a:r>
              <a:rPr lang="uk-UA" dirty="0" smtClean="0"/>
              <a:t>.</a:t>
            </a:r>
          </a:p>
          <a:p>
            <a:pPr marL="0" lvl="0" indent="0">
              <a:buNone/>
            </a:pPr>
            <a:endParaRPr lang="uk-UA" dirty="0" smtClean="0"/>
          </a:p>
          <a:p>
            <a:pPr lvl="0"/>
            <a:r>
              <a:rPr lang="uk-UA" b="1" dirty="0"/>
              <a:t>Заохочення постраждалих до прийняття власних рішень.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В процесі прийняття рішення спеціаліст має обрати для себе роль учасника, але у жодному випадку не лідера. Постраждалі мають відновити віру в себе через здатність самостійно приймати рішення, висловлювати власну думку</a:t>
            </a:r>
            <a:br>
              <a:rPr lang="uk-UA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Моніторинг та </a:t>
            </a:r>
            <a:r>
              <a:rPr lang="uk-UA" b="1" dirty="0" smtClean="0"/>
              <a:t>оцінка. </a:t>
            </a:r>
            <a:r>
              <a:rPr lang="uk-UA" b="1" dirty="0"/>
              <a:t>Міжнародні зобов'язання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Група </a:t>
            </a:r>
            <a:r>
              <a:rPr lang="uk-UA" b="1" dirty="0"/>
              <a:t>експертів із протидії торгівлі людьми (ГРЕТА</a:t>
            </a:r>
            <a:r>
              <a:rPr lang="uk-UA" b="1" dirty="0" smtClean="0"/>
              <a:t>) </a:t>
            </a:r>
            <a:r>
              <a:rPr lang="uk-UA" dirty="0" smtClean="0"/>
              <a:t>– </a:t>
            </a:r>
            <a:r>
              <a:rPr lang="uk-UA" dirty="0"/>
              <a:t>орган, створений відповідно до Конвенції Ради </a:t>
            </a:r>
            <a:r>
              <a:rPr lang="uk-UA" dirty="0" smtClean="0"/>
              <a:t>Європи </a:t>
            </a:r>
            <a:r>
              <a:rPr lang="uk-UA" dirty="0"/>
              <a:t>про заходи щодо протидії торгівлі людьми з метою моніторингу та оцінки виконання </a:t>
            </a:r>
            <a:r>
              <a:rPr lang="uk-UA" dirty="0" smtClean="0"/>
              <a:t>державами-членами </a:t>
            </a:r>
            <a:r>
              <a:rPr lang="uk-UA" dirty="0"/>
              <a:t>положень цієї Конвенції, за результатами яких видає звіт та </a:t>
            </a:r>
            <a:r>
              <a:rPr lang="uk-UA" dirty="0" smtClean="0"/>
              <a:t>висновки.</a:t>
            </a:r>
          </a:p>
          <a:p>
            <a:r>
              <a:rPr lang="uk-UA" dirty="0" smtClean="0"/>
              <a:t>Моніторинг виконання рекомендацій</a:t>
            </a:r>
          </a:p>
          <a:p>
            <a:pPr marL="0" indent="0">
              <a:buNone/>
            </a:pPr>
            <a:r>
              <a:rPr lang="ru-RU" dirty="0"/>
              <a:t>Перший</a:t>
            </a:r>
            <a:r>
              <a:rPr lang="en-US" dirty="0"/>
              <a:t> </a:t>
            </a:r>
            <a:r>
              <a:rPr lang="en-US" dirty="0" err="1"/>
              <a:t>раунд</a:t>
            </a:r>
            <a:r>
              <a:rPr lang="en-US" dirty="0"/>
              <a:t> </a:t>
            </a:r>
            <a:r>
              <a:rPr lang="en-US" dirty="0" err="1"/>
              <a:t>моніторингу</a:t>
            </a:r>
            <a:r>
              <a:rPr lang="en-US" dirty="0"/>
              <a:t> </a:t>
            </a:r>
            <a:r>
              <a:rPr lang="uk-UA" dirty="0" smtClean="0"/>
              <a:t>- </a:t>
            </a:r>
            <a:r>
              <a:rPr lang="en-US" dirty="0" smtClean="0"/>
              <a:t>2013-2014 </a:t>
            </a:r>
            <a:r>
              <a:rPr lang="en-US" dirty="0" err="1"/>
              <a:t>рр</a:t>
            </a:r>
            <a:r>
              <a:rPr lang="en-US" dirty="0"/>
              <a:t>., </a:t>
            </a:r>
            <a:r>
              <a:rPr lang="en-US" dirty="0" err="1"/>
              <a:t>другий</a:t>
            </a:r>
            <a:r>
              <a:rPr lang="en-US" dirty="0"/>
              <a:t> 2017-2018 </a:t>
            </a:r>
            <a:r>
              <a:rPr lang="en-US" dirty="0" err="1"/>
              <a:t>рр</a:t>
            </a:r>
            <a:r>
              <a:rPr lang="en-US" dirty="0"/>
              <a:t>. </a:t>
            </a:r>
            <a:r>
              <a:rPr lang="uk-UA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Щорічний </a:t>
            </a:r>
            <a:r>
              <a:rPr lang="uk-UA" b="1" dirty="0" smtClean="0"/>
              <a:t>звіт Державного департаменту США </a:t>
            </a:r>
            <a:r>
              <a:rPr lang="uk-UA" dirty="0" smtClean="0"/>
              <a:t>«Протидія торгівлі людьми» - Україна в групі 2</a:t>
            </a:r>
          </a:p>
          <a:p>
            <a:pPr marL="0" indent="0">
              <a:buNone/>
            </a:pPr>
            <a:endParaRPr lang="uk-UA" sz="300" dirty="0" smtClean="0"/>
          </a:p>
          <a:p>
            <a:r>
              <a:rPr lang="uk-UA" b="1" dirty="0" smtClean="0"/>
              <a:t>Універсальний періодичний огляд (УПО) </a:t>
            </a:r>
            <a:r>
              <a:rPr lang="ru-RU" dirty="0" smtClean="0"/>
              <a:t>-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огляду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-членах ООН, </a:t>
            </a:r>
            <a:r>
              <a:rPr lang="ru-RU" dirty="0" err="1"/>
              <a:t>що</a:t>
            </a:r>
            <a:r>
              <a:rPr lang="ru-RU" dirty="0"/>
              <a:t> входить до </a:t>
            </a:r>
            <a:r>
              <a:rPr lang="ru-RU" dirty="0" err="1"/>
              <a:t>структури</a:t>
            </a:r>
            <a:r>
              <a:rPr lang="ru-RU" dirty="0"/>
              <a:t> Ради з прав </a:t>
            </a:r>
            <a:r>
              <a:rPr lang="ru-RU" dirty="0" err="1"/>
              <a:t>людини</a:t>
            </a:r>
            <a:r>
              <a:rPr lang="ru-RU" dirty="0"/>
              <a:t> та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кожні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роки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1050" dirty="0" smtClean="0"/>
          </a:p>
          <a:p>
            <a:r>
              <a:rPr lang="uk-UA" dirty="0" smtClean="0"/>
              <a:t>Звіт </a:t>
            </a:r>
            <a:r>
              <a:rPr lang="uk-UA" b="1" dirty="0" smtClean="0"/>
              <a:t>Комітету </a:t>
            </a:r>
            <a:r>
              <a:rPr lang="uk-UA" b="1" dirty="0"/>
              <a:t>ООН </a:t>
            </a:r>
            <a:r>
              <a:rPr lang="uk-UA" b="1" dirty="0" smtClean="0"/>
              <a:t>з ліквідації </a:t>
            </a:r>
            <a:r>
              <a:rPr lang="uk-UA" b="1" dirty="0"/>
              <a:t>всіх форм дискримінації проти жінок (</a:t>
            </a:r>
            <a:r>
              <a:rPr lang="en-US" b="1" dirty="0"/>
              <a:t>CEDAW</a:t>
            </a:r>
            <a:r>
              <a:rPr lang="en-US" b="1" dirty="0" smtClean="0"/>
              <a:t>).</a:t>
            </a:r>
            <a:r>
              <a:rPr lang="uk-UA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3184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Моніторинг та оцінка. </a:t>
            </a:r>
            <a:r>
              <a:rPr lang="uk-UA" b="1" dirty="0" smtClean="0"/>
              <a:t>Національний рівень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Державна соціальна програма</a:t>
            </a:r>
          </a:p>
          <a:p>
            <a:r>
              <a:rPr lang="uk-UA" dirty="0" smtClean="0"/>
              <a:t>Обласні програми</a:t>
            </a:r>
          </a:p>
          <a:p>
            <a:r>
              <a:rPr lang="uk-UA" dirty="0" smtClean="0"/>
              <a:t>Місцеві програми/ініціативи</a:t>
            </a:r>
          </a:p>
          <a:p>
            <a:r>
              <a:rPr lang="uk-UA" smtClean="0"/>
              <a:t>Тематичний</a:t>
            </a:r>
            <a:r>
              <a:rPr lang="en-US" smtClean="0"/>
              <a:t> </a:t>
            </a:r>
            <a:r>
              <a:rPr lang="uk-UA" smtClean="0"/>
              <a:t>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dirty="0"/>
              <a:t>Правила безпечної поведінки</a:t>
            </a: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6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Моніторинг - приклади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Виконання рекомендацій ГРЕТА</a:t>
            </a:r>
          </a:p>
          <a:p>
            <a:r>
              <a:rPr lang="uk-UA" dirty="0" smtClean="0"/>
              <a:t>Реалізація Державної програми</a:t>
            </a:r>
          </a:p>
          <a:p>
            <a:r>
              <a:rPr lang="uk-UA" dirty="0" smtClean="0"/>
              <a:t>Тематичні </a:t>
            </a:r>
            <a:r>
              <a:rPr lang="uk-UA" dirty="0" err="1" smtClean="0"/>
              <a:t>моніторинги</a:t>
            </a:r>
            <a:r>
              <a:rPr lang="uk-UA" dirty="0" smtClean="0"/>
              <a:t> на НГЛ</a:t>
            </a:r>
          </a:p>
          <a:p>
            <a:r>
              <a:rPr lang="uk-UA" dirty="0" smtClean="0"/>
              <a:t>Тематичні </a:t>
            </a:r>
            <a:r>
              <a:rPr lang="uk-UA" dirty="0" err="1" smtClean="0"/>
              <a:t>моніторинги</a:t>
            </a:r>
            <a:r>
              <a:rPr lang="uk-UA" dirty="0" smtClean="0"/>
              <a:t> – притулки, вплив </a:t>
            </a:r>
            <a:r>
              <a:rPr lang="uk-UA" dirty="0" err="1" smtClean="0"/>
              <a:t>панемії</a:t>
            </a:r>
            <a:endParaRPr lang="en-US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6561" y="0"/>
            <a:ext cx="2635439" cy="348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Моніторинг діяльності з протидії торгівлі людьми. Робота в групах.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Для чого проводити?</a:t>
            </a:r>
          </a:p>
          <a:p>
            <a:r>
              <a:rPr lang="uk-UA" dirty="0" smtClean="0"/>
              <a:t>Як це робити?</a:t>
            </a:r>
          </a:p>
          <a:p>
            <a:r>
              <a:rPr lang="uk-UA" dirty="0" smtClean="0"/>
              <a:t>Як використовувати?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441" y="1310642"/>
            <a:ext cx="6433738" cy="4289159"/>
          </a:xfrm>
        </p:spPr>
      </p:pic>
    </p:spTree>
    <p:extLst>
      <p:ext uri="{BB962C8B-B14F-4D97-AF65-F5344CB8AC3E}">
        <p14:creationId xmlns:p14="http://schemas.microsoft.com/office/powerpoint/2010/main" val="25327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574"/>
            <a:ext cx="10515600" cy="572838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err="1" smtClean="0"/>
              <a:t>Нікому</a:t>
            </a:r>
            <a:r>
              <a:rPr lang="ru-RU" sz="3600" dirty="0" smtClean="0"/>
              <a:t> не </a:t>
            </a:r>
            <a:r>
              <a:rPr lang="ru-RU" sz="3600" dirty="0" err="1"/>
              <a:t>віддавайте</a:t>
            </a:r>
            <a:r>
              <a:rPr lang="ru-RU" sz="3600" dirty="0"/>
              <a:t> </a:t>
            </a:r>
            <a:r>
              <a:rPr lang="ru-RU" sz="3600" dirty="0" err="1" smtClean="0"/>
              <a:t>свій</a:t>
            </a:r>
            <a:r>
              <a:rPr lang="ru-RU" sz="3600" dirty="0" smtClean="0"/>
              <a:t> паспорт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05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err="1"/>
              <a:t>Зробіть</a:t>
            </a:r>
            <a:r>
              <a:rPr lang="ru-RU" sz="3600" dirty="0"/>
              <a:t> </a:t>
            </a:r>
            <a:r>
              <a:rPr lang="ru-RU" sz="3600" dirty="0" err="1"/>
              <a:t>копії</a:t>
            </a:r>
            <a:r>
              <a:rPr lang="ru-RU" sz="3600" dirty="0"/>
              <a:t> </a:t>
            </a:r>
            <a:r>
              <a:rPr lang="ru-RU" sz="3600" dirty="0" err="1"/>
              <a:t>всіх</a:t>
            </a:r>
            <a:r>
              <a:rPr lang="ru-RU" sz="3600" dirty="0"/>
              <a:t> </a:t>
            </a:r>
            <a:r>
              <a:rPr lang="ru-RU" sz="3600" dirty="0" err="1"/>
              <a:t>наявних</a:t>
            </a:r>
            <a:r>
              <a:rPr lang="ru-RU" sz="3600" dirty="0"/>
              <a:t> </a:t>
            </a:r>
            <a:r>
              <a:rPr lang="ru-RU" sz="3600" dirty="0" err="1"/>
              <a:t>документів</a:t>
            </a:r>
            <a:r>
              <a:rPr lang="ru-RU" sz="3600" dirty="0"/>
              <a:t> (паспорта, </a:t>
            </a:r>
            <a:r>
              <a:rPr lang="ru-RU" sz="3600" dirty="0" err="1"/>
              <a:t>візи</a:t>
            </a:r>
            <a:r>
              <a:rPr lang="ru-RU" sz="3600" dirty="0"/>
              <a:t>, </a:t>
            </a:r>
            <a:r>
              <a:rPr lang="ru-RU" sz="3600" dirty="0" err="1"/>
              <a:t>трудової</a:t>
            </a:r>
            <a:r>
              <a:rPr lang="ru-RU" sz="3600" dirty="0"/>
              <a:t> угоди, </a:t>
            </a:r>
            <a:r>
              <a:rPr lang="ru-RU" sz="3600" dirty="0" err="1"/>
              <a:t>запрошення</a:t>
            </a:r>
            <a:r>
              <a:rPr lang="ru-RU" sz="3600" dirty="0"/>
              <a:t> на роботу, угоди з </a:t>
            </a:r>
            <a:r>
              <a:rPr lang="ru-RU" sz="3600" dirty="0" err="1"/>
              <a:t>посередником</a:t>
            </a:r>
            <a:r>
              <a:rPr lang="ru-RU" sz="3600" dirty="0"/>
              <a:t> </a:t>
            </a:r>
            <a:r>
              <a:rPr lang="ru-RU" sz="3600" dirty="0" err="1"/>
              <a:t>тощо</a:t>
            </a:r>
            <a:r>
              <a:rPr lang="ru-RU" sz="3600" dirty="0"/>
              <a:t>) до того, як </a:t>
            </a:r>
            <a:r>
              <a:rPr lang="ru-RU" sz="3600" dirty="0" err="1"/>
              <a:t>вирушити</a:t>
            </a:r>
            <a:r>
              <a:rPr lang="ru-RU" sz="3600" dirty="0"/>
              <a:t> за кордон. </a:t>
            </a:r>
            <a:r>
              <a:rPr lang="ru-RU" sz="3600" dirty="0" err="1"/>
              <a:t>Слід</a:t>
            </a:r>
            <a:r>
              <a:rPr lang="ru-RU" sz="3600" dirty="0"/>
              <a:t> </a:t>
            </a:r>
            <a:r>
              <a:rPr lang="ru-RU" sz="3600" dirty="0" err="1"/>
              <a:t>тримати</a:t>
            </a:r>
            <a:r>
              <a:rPr lang="ru-RU" sz="3600" dirty="0"/>
              <a:t> </a:t>
            </a:r>
            <a:r>
              <a:rPr lang="ru-RU" sz="3600" dirty="0" err="1"/>
              <a:t>їх</a:t>
            </a:r>
            <a:r>
              <a:rPr lang="ru-RU" sz="3600" dirty="0"/>
              <a:t> у </a:t>
            </a:r>
            <a:r>
              <a:rPr lang="ru-RU" sz="3600" dirty="0" err="1"/>
              <a:t>безпечному</a:t>
            </a:r>
            <a:r>
              <a:rPr lang="ru-RU" sz="3600" dirty="0"/>
              <a:t> </a:t>
            </a:r>
            <a:r>
              <a:rPr lang="ru-RU" sz="3600" dirty="0" err="1"/>
              <a:t>місці</a:t>
            </a:r>
            <a:r>
              <a:rPr lang="ru-RU" sz="3600" dirty="0"/>
              <a:t>, а </a:t>
            </a:r>
            <a:r>
              <a:rPr lang="ru-RU" sz="3600" dirty="0" err="1"/>
              <a:t>також</a:t>
            </a:r>
            <a:r>
              <a:rPr lang="ru-RU" sz="3600" dirty="0"/>
              <a:t> </a:t>
            </a:r>
            <a:r>
              <a:rPr lang="ru-RU" sz="3600" dirty="0" err="1"/>
              <a:t>залишити</a:t>
            </a:r>
            <a:r>
              <a:rPr lang="ru-RU" sz="3600" dirty="0"/>
              <a:t> </a:t>
            </a:r>
            <a:r>
              <a:rPr lang="ru-RU" sz="3600" dirty="0" err="1"/>
              <a:t>ці</a:t>
            </a:r>
            <a:r>
              <a:rPr lang="ru-RU" sz="3600" dirty="0"/>
              <a:t> </a:t>
            </a:r>
            <a:r>
              <a:rPr lang="ru-RU" sz="3600" dirty="0" err="1"/>
              <a:t>копії</a:t>
            </a:r>
            <a:r>
              <a:rPr lang="ru-RU" sz="3600" dirty="0"/>
              <a:t> </a:t>
            </a:r>
            <a:r>
              <a:rPr lang="ru-RU" sz="3600" dirty="0" err="1"/>
              <a:t>вдома</a:t>
            </a:r>
            <a:r>
              <a:rPr lang="ru-RU" sz="3600" dirty="0"/>
              <a:t>. </a:t>
            </a:r>
            <a:endParaRPr lang="ru-RU" sz="36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ru-RU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dirty="0" err="1" smtClean="0"/>
              <a:t>Якщо</a:t>
            </a:r>
            <a:r>
              <a:rPr lang="ru-RU" sz="3600" dirty="0" smtClean="0"/>
              <a:t> Ви </a:t>
            </a:r>
            <a:r>
              <a:rPr lang="ru-RU" sz="3600" dirty="0" err="1" smtClean="0"/>
              <a:t>їдете</a:t>
            </a:r>
            <a:r>
              <a:rPr lang="ru-RU" sz="3600" dirty="0" smtClean="0"/>
              <a:t> на роботу – </a:t>
            </a:r>
            <a:r>
              <a:rPr lang="ru-RU" sz="3600" dirty="0" err="1" smtClean="0"/>
              <a:t>перевірте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дає</a:t>
            </a:r>
            <a:r>
              <a:rPr lang="ru-RU" sz="3600" dirty="0" smtClean="0"/>
              <a:t> Ваша </a:t>
            </a:r>
            <a:r>
              <a:rPr lang="ru-RU" sz="3600" dirty="0" err="1" smtClean="0"/>
              <a:t>віза</a:t>
            </a:r>
            <a:r>
              <a:rPr lang="ru-RU" sz="3600" dirty="0" smtClean="0"/>
              <a:t> право на роботу. Контракт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бути </a:t>
            </a:r>
            <a:r>
              <a:rPr lang="ru-RU" sz="3600" dirty="0" err="1" smtClean="0"/>
              <a:t>складений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зрозумілою</a:t>
            </a:r>
            <a:r>
              <a:rPr lang="ru-RU" sz="3600" dirty="0" smtClean="0"/>
              <a:t> Вам </a:t>
            </a:r>
            <a:r>
              <a:rPr lang="ru-RU" sz="3600" dirty="0" err="1" smtClean="0"/>
              <a:t>мовою</a:t>
            </a:r>
            <a:r>
              <a:rPr lang="ru-RU" sz="3600" dirty="0" smtClean="0"/>
              <a:t> і з </a:t>
            </a:r>
            <a:r>
              <a:rPr lang="ru-RU" sz="3600" dirty="0" err="1" smtClean="0"/>
              <a:t>чітко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прописаними</a:t>
            </a:r>
            <a:r>
              <a:rPr lang="ru-RU" sz="3600" dirty="0" smtClean="0"/>
              <a:t> </a:t>
            </a:r>
            <a:r>
              <a:rPr lang="ru-RU" sz="3600" dirty="0" err="1" smtClean="0"/>
              <a:t>умовами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роботи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0120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6930"/>
            <a:ext cx="10515600" cy="522003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Перевірте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фірма-посередник</a:t>
            </a:r>
            <a:r>
              <a:rPr lang="ru-RU" dirty="0"/>
              <a:t> </a:t>
            </a:r>
            <a:r>
              <a:rPr lang="ru-RU" dirty="0" err="1"/>
              <a:t>ліцензію</a:t>
            </a:r>
            <a:r>
              <a:rPr lang="ru-RU" dirty="0"/>
              <a:t> на </a:t>
            </a:r>
            <a:r>
              <a:rPr lang="ru-RU" dirty="0" err="1"/>
              <a:t>посереднецтво</a:t>
            </a:r>
            <a:r>
              <a:rPr lang="ru-RU" dirty="0"/>
              <a:t> у </a:t>
            </a:r>
            <a:r>
              <a:rPr lang="ru-RU" dirty="0" err="1"/>
              <a:t>працевлаштуванні</a:t>
            </a:r>
            <a:r>
              <a:rPr lang="ru-RU" dirty="0"/>
              <a:t> за кордоном (до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торгівлі</a:t>
            </a:r>
            <a:r>
              <a:rPr lang="ru-RU" dirty="0"/>
              <a:t> та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 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me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gov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ua</a:t>
            </a:r>
            <a:r>
              <a:rPr lang="en-US" dirty="0"/>
              <a:t> </a:t>
            </a:r>
          </a:p>
          <a:p>
            <a:pPr lvl="0" algn="just"/>
            <a:r>
              <a:rPr lang="ru-RU" dirty="0"/>
              <a:t>Вкладка "</a:t>
            </a:r>
            <a:r>
              <a:rPr lang="ru-RU" dirty="0" err="1"/>
              <a:t>Діяльність</a:t>
            </a:r>
            <a:r>
              <a:rPr lang="ru-RU" dirty="0"/>
              <a:t>" </a:t>
            </a:r>
            <a:endParaRPr lang="en-US" dirty="0"/>
          </a:p>
          <a:p>
            <a:pPr lvl="0" algn="just"/>
            <a:r>
              <a:rPr lang="ru-RU" dirty="0"/>
              <a:t>"</a:t>
            </a:r>
            <a:r>
              <a:rPr lang="ru-RU" dirty="0" err="1"/>
              <a:t>Трудова</a:t>
            </a:r>
            <a:r>
              <a:rPr lang="ru-RU" dirty="0"/>
              <a:t> </a:t>
            </a:r>
            <a:r>
              <a:rPr lang="ru-RU" dirty="0" err="1"/>
              <a:t>міграція</a:t>
            </a:r>
            <a:r>
              <a:rPr lang="ru-RU" dirty="0"/>
              <a:t>"</a:t>
            </a:r>
            <a:endParaRPr lang="en-US" dirty="0"/>
          </a:p>
          <a:p>
            <a:pPr lvl="0" algn="just"/>
            <a:r>
              <a:rPr lang="ru-RU" dirty="0"/>
              <a:t>"</a:t>
            </a:r>
            <a:r>
              <a:rPr lang="ru-RU" dirty="0" err="1"/>
              <a:t>Посередництво</a:t>
            </a:r>
            <a:r>
              <a:rPr lang="ru-RU" dirty="0"/>
              <a:t> у </a:t>
            </a:r>
            <a:r>
              <a:rPr lang="ru-RU" dirty="0" err="1"/>
              <a:t>працевлаштуванні</a:t>
            </a:r>
            <a:r>
              <a:rPr lang="ru-RU" dirty="0"/>
              <a:t> за кордоном"</a:t>
            </a:r>
            <a:endParaRPr lang="en-US" dirty="0"/>
          </a:p>
          <a:p>
            <a:pPr lvl="0" algn="just"/>
            <a:r>
              <a:rPr lang="ru-RU" dirty="0"/>
              <a:t>"</a:t>
            </a:r>
            <a:r>
              <a:rPr lang="ru-RU" dirty="0" err="1"/>
              <a:t>Інформація</a:t>
            </a:r>
            <a:r>
              <a:rPr lang="ru-RU" dirty="0"/>
              <a:t> для </a:t>
            </a:r>
            <a:r>
              <a:rPr lang="ru-RU" dirty="0" err="1"/>
              <a:t>ліцензіатів</a:t>
            </a:r>
            <a:r>
              <a:rPr lang="ru-RU" dirty="0"/>
              <a:t> та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" </a:t>
            </a:r>
            <a:r>
              <a:rPr lang="en-US" u="sng" dirty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bit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ly</a:t>
            </a:r>
            <a:r>
              <a:rPr lang="ru-RU" u="sng" dirty="0">
                <a:hlinkClick r:id="rId3"/>
              </a:rPr>
              <a:t>/3</a:t>
            </a:r>
            <a:r>
              <a:rPr lang="en-US" u="sng" dirty="0" err="1">
                <a:hlinkClick r:id="rId3"/>
              </a:rPr>
              <a:t>AvqoaW</a:t>
            </a:r>
            <a:r>
              <a:rPr lang="en-US" dirty="0"/>
              <a:t> </a:t>
            </a:r>
          </a:p>
          <a:p>
            <a:pPr lvl="0" algn="just"/>
            <a:r>
              <a:rPr lang="ru-RU" dirty="0"/>
              <a:t>"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прийнятих</a:t>
            </a:r>
            <a:r>
              <a:rPr lang="ru-RU" dirty="0"/>
              <a:t> </a:t>
            </a:r>
            <a:r>
              <a:rPr lang="ru-RU" dirty="0" err="1"/>
              <a:t>Мінекономіки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ліцензування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</a:t>
            </a:r>
            <a:r>
              <a:rPr lang="ru-RU" dirty="0" err="1"/>
              <a:t>посередництва</a:t>
            </a:r>
            <a:r>
              <a:rPr lang="ru-RU" dirty="0"/>
              <a:t> у </a:t>
            </a:r>
            <a:r>
              <a:rPr lang="ru-RU" dirty="0" err="1"/>
              <a:t>працевлаштуванні</a:t>
            </a:r>
            <a:r>
              <a:rPr lang="ru-RU" dirty="0"/>
              <a:t> за кордоном та </a:t>
            </a:r>
            <a:r>
              <a:rPr lang="ru-RU" dirty="0" err="1"/>
              <a:t>повідомлень</a:t>
            </a:r>
            <a:r>
              <a:rPr lang="ru-RU" dirty="0"/>
              <a:t> про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ліцензіатів</a:t>
            </a:r>
            <a:r>
              <a:rPr lang="ru-RU" dirty="0"/>
              <a:t>"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826"/>
            <a:ext cx="10515600" cy="571113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Занотуйте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запам’ятайте</a:t>
            </a:r>
            <a:r>
              <a:rPr lang="ru-RU" dirty="0"/>
              <a:t> </a:t>
            </a:r>
            <a:r>
              <a:rPr lang="ru-RU" dirty="0" err="1"/>
              <a:t>телефони</a:t>
            </a:r>
            <a:r>
              <a:rPr lang="ru-RU" dirty="0"/>
              <a:t> та </a:t>
            </a:r>
            <a:r>
              <a:rPr lang="ru-RU" dirty="0" err="1"/>
              <a:t>адреси</a:t>
            </a:r>
            <a:r>
              <a:rPr lang="ru-RU" dirty="0"/>
              <a:t>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</a:t>
            </a:r>
            <a:r>
              <a:rPr lang="ru-RU" dirty="0" err="1"/>
              <a:t>представництв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 smtClean="0"/>
              <a:t>контактні</a:t>
            </a:r>
            <a:r>
              <a:rPr lang="ru-RU" dirty="0" smtClean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</a:t>
            </a:r>
            <a:r>
              <a:rPr lang="ru-RU" dirty="0"/>
              <a:t>справ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/>
              <a:t>дізнайтеся</a:t>
            </a:r>
            <a:r>
              <a:rPr lang="ru-RU" dirty="0"/>
              <a:t> </a:t>
            </a:r>
            <a:r>
              <a:rPr lang="ru-RU" dirty="0" err="1"/>
              <a:t>телефони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,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порятунку</a:t>
            </a:r>
            <a:r>
              <a:rPr lang="ru-RU" dirty="0"/>
              <a:t>, </a:t>
            </a:r>
            <a:r>
              <a:rPr lang="ru-RU" dirty="0" smtClean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/>
              <a:t>/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постраждалим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/>
              <a:t>людьми в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err="1"/>
              <a:t>Підтримуйте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родиною та </a:t>
            </a:r>
            <a:r>
              <a:rPr lang="ru-RU" dirty="0" err="1"/>
              <a:t>близьким</a:t>
            </a:r>
            <a:r>
              <a:rPr lang="ru-RU" dirty="0"/>
              <a:t> </a:t>
            </a:r>
            <a:r>
              <a:rPr lang="ru-RU" dirty="0" err="1"/>
              <a:t>оточенням</a:t>
            </a:r>
            <a:r>
              <a:rPr lang="ru-RU" dirty="0"/>
              <a:t>.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домовтеся</a:t>
            </a:r>
            <a:r>
              <a:rPr lang="ru-RU" dirty="0"/>
              <a:t> з ними про </a:t>
            </a:r>
            <a:r>
              <a:rPr lang="ru-RU" dirty="0" err="1"/>
              <a:t>кодову</a:t>
            </a:r>
            <a:r>
              <a:rPr lang="ru-RU" dirty="0"/>
              <a:t> фразу, яка </a:t>
            </a:r>
            <a:r>
              <a:rPr lang="ru-RU" dirty="0" err="1"/>
              <a:t>сигналізуватиме</a:t>
            </a:r>
            <a:r>
              <a:rPr lang="ru-RU" dirty="0"/>
              <a:t> про </a:t>
            </a:r>
            <a:r>
              <a:rPr lang="ru-RU" dirty="0" err="1"/>
              <a:t>потрапляння</a:t>
            </a:r>
            <a:r>
              <a:rPr lang="ru-RU" dirty="0"/>
              <a:t> до </a:t>
            </a:r>
            <a:r>
              <a:rPr lang="ru-RU" dirty="0" err="1"/>
              <a:t>небезпечної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err="1" smtClean="0"/>
              <a:t>Шлюб</a:t>
            </a:r>
            <a:r>
              <a:rPr lang="ru-RU" sz="3200" dirty="0" smtClean="0"/>
              <a:t>: </a:t>
            </a:r>
            <a:r>
              <a:rPr lang="ru-RU" sz="3200" dirty="0" err="1" smtClean="0"/>
              <a:t>дійтесь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більше</a:t>
            </a:r>
            <a:r>
              <a:rPr lang="ru-RU" sz="3200" dirty="0" smtClean="0"/>
              <a:t> </a:t>
            </a:r>
            <a:r>
              <a:rPr lang="ru-RU" sz="3200" dirty="0" err="1" smtClean="0"/>
              <a:t>інформації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національного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законодавства</a:t>
            </a:r>
            <a:r>
              <a:rPr lang="ru-RU" sz="3200" dirty="0" smtClean="0"/>
              <a:t>, права на работу, прав у </a:t>
            </a:r>
            <a:r>
              <a:rPr lang="ru-RU" sz="3200" dirty="0" err="1" smtClean="0"/>
              <a:t>випадку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розлучення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дозвіл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проживання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громадянства</a:t>
            </a:r>
            <a:r>
              <a:rPr lang="ru-RU" sz="3200" dirty="0" smtClean="0"/>
              <a:t> </a:t>
            </a:r>
            <a:r>
              <a:rPr lang="ru-RU" sz="3200" dirty="0" err="1" smtClean="0"/>
              <a:t>дитини</a:t>
            </a:r>
            <a:r>
              <a:rPr lang="ru-RU" sz="3200" dirty="0" smtClean="0"/>
              <a:t>,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місця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проживання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дитини</a:t>
            </a:r>
            <a:r>
              <a:rPr lang="ru-RU" sz="3200" dirty="0" smtClean="0"/>
              <a:t>, </a:t>
            </a:r>
            <a:r>
              <a:rPr lang="ru-RU" sz="3200" dirty="0" err="1" smtClean="0"/>
              <a:t>можливості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укласти</a:t>
            </a:r>
            <a:r>
              <a:rPr lang="ru-RU" sz="3200" dirty="0" smtClean="0"/>
              <a:t> </a:t>
            </a:r>
            <a:r>
              <a:rPr lang="ru-RU" sz="3200" dirty="0" err="1" smtClean="0"/>
              <a:t>шлюбний</a:t>
            </a:r>
            <a:r>
              <a:rPr lang="ru-RU" sz="3200" dirty="0" smtClean="0"/>
              <a:t> контракт, </a:t>
            </a:r>
            <a:r>
              <a:rPr lang="ru-RU" sz="3200" dirty="0" err="1" smtClean="0"/>
              <a:t>інформацію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культурних</a:t>
            </a:r>
            <a:r>
              <a:rPr lang="ru-RU" sz="3200" dirty="0" smtClean="0"/>
              <a:t> та </a:t>
            </a:r>
            <a:r>
              <a:rPr lang="ru-RU" sz="3200" dirty="0" err="1" smtClean="0"/>
              <a:t>релегійних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особливостей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країни</a:t>
            </a:r>
            <a:r>
              <a:rPr lang="ru-RU" sz="3200" dirty="0" smtClean="0"/>
              <a:t>/</a:t>
            </a:r>
            <a:r>
              <a:rPr lang="ru-RU" sz="3200" dirty="0" err="1" smtClean="0"/>
              <a:t>майбутнього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подружжя</a:t>
            </a:r>
            <a:endParaRPr lang="ru-RU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39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/>
              <a:t>Дослідження</a:t>
            </a:r>
            <a:r>
              <a:rPr lang="en-US" sz="3200" b="1" dirty="0"/>
              <a:t> </a:t>
            </a:r>
            <a:r>
              <a:rPr lang="en-US" sz="3200" b="1" dirty="0" err="1"/>
              <a:t>щодо</a:t>
            </a:r>
            <a:r>
              <a:rPr lang="en-US" sz="3200" b="1" dirty="0"/>
              <a:t> </a:t>
            </a:r>
            <a:r>
              <a:rPr lang="en-US" sz="3200" b="1" dirty="0" err="1"/>
              <a:t>вартості</a:t>
            </a:r>
            <a:r>
              <a:rPr lang="en-US" sz="3200" b="1" dirty="0"/>
              <a:t> </a:t>
            </a:r>
            <a:r>
              <a:rPr lang="en-US" sz="3200" b="1" dirty="0" err="1"/>
              <a:t>економічних</a:t>
            </a:r>
            <a:r>
              <a:rPr lang="en-US" sz="3200" b="1" dirty="0"/>
              <a:t>, </a:t>
            </a:r>
            <a:r>
              <a:rPr lang="en-US" sz="3200" b="1" dirty="0" err="1"/>
              <a:t>соціальних</a:t>
            </a:r>
            <a:r>
              <a:rPr lang="en-US" sz="3200" b="1" dirty="0"/>
              <a:t> </a:t>
            </a:r>
            <a:r>
              <a:rPr lang="en-US" sz="3200" b="1" dirty="0" err="1"/>
              <a:t>та</a:t>
            </a:r>
            <a:r>
              <a:rPr lang="en-US" sz="3200" b="1" dirty="0"/>
              <a:t> </a:t>
            </a:r>
            <a:r>
              <a:rPr lang="en-US" sz="3200" b="1" dirty="0" err="1"/>
              <a:t>людських</a:t>
            </a:r>
            <a:r>
              <a:rPr lang="en-US" sz="3200" b="1" dirty="0"/>
              <a:t> </a:t>
            </a:r>
            <a:r>
              <a:rPr lang="en-US" sz="3200" b="1" dirty="0" err="1"/>
              <a:t>витрат</a:t>
            </a:r>
            <a:r>
              <a:rPr lang="en-US" sz="3200" b="1" dirty="0"/>
              <a:t>, </a:t>
            </a:r>
            <a:r>
              <a:rPr lang="en-US" sz="3200" b="1" dirty="0" err="1"/>
              <a:t>які</a:t>
            </a:r>
            <a:r>
              <a:rPr lang="en-US" sz="3200" b="1" dirty="0"/>
              <a:t> </a:t>
            </a:r>
            <a:r>
              <a:rPr lang="en-US" sz="3200" b="1" dirty="0" err="1"/>
              <a:t>спричинює</a:t>
            </a:r>
            <a:r>
              <a:rPr lang="en-US" sz="3200" b="1" dirty="0"/>
              <a:t> </a:t>
            </a:r>
            <a:r>
              <a:rPr lang="en-US" sz="3200" b="1" dirty="0" err="1"/>
              <a:t>торгівля</a:t>
            </a:r>
            <a:r>
              <a:rPr lang="en-US" sz="3200" b="1" dirty="0"/>
              <a:t> </a:t>
            </a:r>
            <a:r>
              <a:rPr lang="en-US" sz="3200" b="1" dirty="0" err="1"/>
              <a:t>людьми</a:t>
            </a:r>
            <a:r>
              <a:rPr lang="en-US" sz="3200" b="1" dirty="0"/>
              <a:t> в </a:t>
            </a:r>
            <a:r>
              <a:rPr lang="en-US" sz="3200" b="1" dirty="0" smtClean="0"/>
              <a:t>ЄС</a:t>
            </a:r>
            <a:r>
              <a:rPr lang="uk-UA" sz="3200" b="1" dirty="0" smtClean="0"/>
              <a:t>, 2020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Витрати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протидію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 </a:t>
            </a:r>
            <a:r>
              <a:rPr lang="ru-RU" dirty="0" err="1"/>
              <a:t>поділені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координація</a:t>
            </a:r>
            <a:r>
              <a:rPr lang="ru-RU" dirty="0"/>
              <a:t> та </a:t>
            </a:r>
            <a:r>
              <a:rPr lang="ru-RU" dirty="0" err="1"/>
              <a:t>запобігання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правоохоронних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служб,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);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втрачена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вигода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втрати</a:t>
            </a:r>
            <a:r>
              <a:rPr lang="ru-RU" dirty="0"/>
              <a:t> для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згруповано</a:t>
            </a:r>
            <a:r>
              <a:rPr lang="ru-RU" dirty="0"/>
              <a:t> в три </a:t>
            </a:r>
            <a:r>
              <a:rPr lang="ru-RU" dirty="0" err="1"/>
              <a:t>часові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людьми; 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; 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людьми.</a:t>
            </a:r>
            <a:br>
              <a:rPr lang="ru-RU" dirty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9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3916"/>
            <a:ext cx="10515600" cy="597494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витрати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спричинила</a:t>
            </a:r>
            <a:r>
              <a:rPr lang="ru-RU" dirty="0"/>
              <a:t> </a:t>
            </a:r>
            <a:r>
              <a:rPr lang="ru-RU" dirty="0" err="1"/>
              <a:t>торгівля</a:t>
            </a:r>
            <a:r>
              <a:rPr lang="ru-RU" dirty="0"/>
              <a:t> людьми в 2016 р., </a:t>
            </a:r>
            <a:r>
              <a:rPr lang="ru-RU" dirty="0" err="1"/>
              <a:t>склали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для </a:t>
            </a:r>
            <a:r>
              <a:rPr lang="ru-RU" dirty="0" err="1"/>
              <a:t>постраждалої</a:t>
            </a:r>
            <a:r>
              <a:rPr lang="ru-RU" dirty="0"/>
              <a:t> особи (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): </a:t>
            </a:r>
            <a:r>
              <a:rPr lang="en-US" dirty="0"/>
              <a:t>EUR</a:t>
            </a:r>
            <a:r>
              <a:rPr lang="ru-RU" dirty="0"/>
              <a:t> </a:t>
            </a:r>
            <a:r>
              <a:rPr lang="ru-RU" dirty="0" smtClean="0"/>
              <a:t>312 756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всього</a:t>
            </a:r>
            <a:r>
              <a:rPr lang="ru-RU" dirty="0"/>
              <a:t> для ЄС: </a:t>
            </a:r>
            <a:r>
              <a:rPr lang="en-US" dirty="0"/>
              <a:t>EUR</a:t>
            </a:r>
            <a:r>
              <a:rPr lang="ru-RU" dirty="0"/>
              <a:t> 3 700 524 433.</a:t>
            </a:r>
            <a:br>
              <a:rPr lang="ru-RU" dirty="0"/>
            </a:b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зареєстрованих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але, як </a:t>
            </a:r>
            <a:r>
              <a:rPr lang="ru-RU" dirty="0" err="1"/>
              <a:t>зазначається</a:t>
            </a:r>
            <a:r>
              <a:rPr lang="ru-RU" dirty="0"/>
              <a:t> в </a:t>
            </a:r>
            <a:r>
              <a:rPr lang="ru-RU" dirty="0" err="1"/>
              <a:t>дослідженні</a:t>
            </a:r>
            <a:r>
              <a:rPr lang="ru-RU" dirty="0"/>
              <a:t>, </a:t>
            </a:r>
            <a:r>
              <a:rPr lang="ru-RU" dirty="0" err="1"/>
              <a:t>масштаби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людьми є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більшими</a:t>
            </a:r>
            <a:r>
              <a:rPr lang="ru-RU" dirty="0"/>
              <a:t>.</a:t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витрат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координація</a:t>
            </a:r>
            <a:r>
              <a:rPr lang="ru-RU" dirty="0"/>
              <a:t>,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– 40%;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втрачена</a:t>
            </a:r>
            <a:r>
              <a:rPr lang="ru-RU" dirty="0"/>
              <a:t>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вигода</a:t>
            </a:r>
            <a:r>
              <a:rPr lang="ru-RU" dirty="0"/>
              <a:t> – 19%;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втрати</a:t>
            </a:r>
            <a:r>
              <a:rPr lang="ru-RU" dirty="0"/>
              <a:t> для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– 41%. </a:t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та </a:t>
            </a:r>
            <a:r>
              <a:rPr lang="ru-RU" dirty="0" err="1"/>
              <a:t>запобігання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ЄС та </a:t>
            </a:r>
            <a:r>
              <a:rPr lang="ru-RU" dirty="0" err="1"/>
              <a:t>країн-членів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для </a:t>
            </a:r>
            <a:r>
              <a:rPr lang="ru-RU" dirty="0" err="1"/>
              <a:t>постраждалої</a:t>
            </a:r>
            <a:r>
              <a:rPr lang="ru-RU" dirty="0"/>
              <a:t> особи: </a:t>
            </a:r>
            <a:r>
              <a:rPr lang="en-US" dirty="0"/>
              <a:t>EUR</a:t>
            </a:r>
            <a:r>
              <a:rPr lang="ru-RU" dirty="0"/>
              <a:t> 2 059;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 err="1"/>
              <a:t>всього</a:t>
            </a:r>
            <a:r>
              <a:rPr lang="ru-RU" dirty="0"/>
              <a:t>: </a:t>
            </a:r>
            <a:r>
              <a:rPr lang="en-US" dirty="0"/>
              <a:t>EUR</a:t>
            </a:r>
            <a:r>
              <a:rPr lang="ru-RU" dirty="0"/>
              <a:t> 24 356 744.</a:t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для </a:t>
            </a:r>
            <a:r>
              <a:rPr lang="ru-RU" dirty="0" err="1"/>
              <a:t>постраждалої</a:t>
            </a:r>
            <a:r>
              <a:rPr lang="ru-RU" dirty="0"/>
              <a:t> особи: </a:t>
            </a:r>
            <a:r>
              <a:rPr lang="en-US" dirty="0"/>
              <a:t>EUR</a:t>
            </a:r>
            <a:r>
              <a:rPr lang="ru-RU" dirty="0"/>
              <a:t> 93 293;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 err="1"/>
              <a:t>всього</a:t>
            </a:r>
            <a:r>
              <a:rPr lang="ru-RU" dirty="0"/>
              <a:t>: </a:t>
            </a:r>
            <a:r>
              <a:rPr lang="en-US" dirty="0"/>
              <a:t>EUR</a:t>
            </a:r>
            <a:r>
              <a:rPr lang="ru-RU" dirty="0"/>
              <a:t> 1 103 841 971.</a:t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/>
              <a:t>послуги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для </a:t>
            </a:r>
            <a:r>
              <a:rPr lang="ru-RU" dirty="0" err="1"/>
              <a:t>постраждалої</a:t>
            </a:r>
            <a:r>
              <a:rPr lang="ru-RU" dirty="0"/>
              <a:t> особи: </a:t>
            </a:r>
            <a:r>
              <a:rPr lang="en-US" dirty="0"/>
              <a:t>EUR</a:t>
            </a:r>
            <a:r>
              <a:rPr lang="ru-RU" dirty="0"/>
              <a:t> 9 614;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 err="1"/>
              <a:t>всього</a:t>
            </a:r>
            <a:r>
              <a:rPr lang="ru-RU" dirty="0"/>
              <a:t>: </a:t>
            </a:r>
            <a:r>
              <a:rPr lang="en-US" dirty="0"/>
              <a:t>EUR</a:t>
            </a:r>
            <a:r>
              <a:rPr lang="ru-RU" dirty="0"/>
              <a:t> 113 750 742.</a:t>
            </a:r>
            <a:br>
              <a:rPr lang="ru-RU" dirty="0"/>
            </a:br>
            <a:endParaRPr lang="ru-RU" dirty="0" smtClean="0"/>
          </a:p>
          <a:p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 для </a:t>
            </a:r>
            <a:r>
              <a:rPr lang="ru-RU" dirty="0" err="1"/>
              <a:t>постраждалої</a:t>
            </a:r>
            <a:r>
              <a:rPr lang="ru-RU" dirty="0"/>
              <a:t> особи: </a:t>
            </a:r>
            <a:r>
              <a:rPr lang="en-US" dirty="0"/>
              <a:t>EUR</a:t>
            </a:r>
            <a:r>
              <a:rPr lang="ru-RU" dirty="0"/>
              <a:t> 20 749;</a:t>
            </a:r>
            <a:br>
              <a:rPr lang="ru-RU" dirty="0"/>
            </a:br>
            <a:r>
              <a:rPr lang="ru-RU" dirty="0" smtClean="0"/>
              <a:t>• </a:t>
            </a:r>
            <a:r>
              <a:rPr lang="ru-RU" dirty="0" err="1"/>
              <a:t>всього</a:t>
            </a:r>
            <a:r>
              <a:rPr lang="ru-RU" dirty="0"/>
              <a:t>: </a:t>
            </a:r>
            <a:r>
              <a:rPr lang="en-US" dirty="0"/>
              <a:t>EUR</a:t>
            </a:r>
            <a:r>
              <a:rPr lang="ru-RU" dirty="0"/>
              <a:t> 245 496 731.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499" y="967866"/>
            <a:ext cx="10515600" cy="2852737"/>
          </a:xfrm>
        </p:spPr>
        <p:txBody>
          <a:bodyPr>
            <a:normAutofit/>
          </a:bodyPr>
          <a:lstStyle/>
          <a:p>
            <a:r>
              <a:rPr lang="uk-UA" sz="4400" b="1" dirty="0" smtClean="0"/>
              <a:t>Спілкування з постраждалою </a:t>
            </a:r>
            <a:r>
              <a:rPr lang="uk-UA" sz="4400" b="1" dirty="0"/>
              <a:t>особою</a:t>
            </a:r>
            <a:endParaRPr lang="en-US" sz="4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587</Words>
  <Application>Microsoft Office PowerPoint</Application>
  <PresentationFormat>Широкоэкранный</PresentationFormat>
  <Paragraphs>85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MyriadPro-Regular</vt:lpstr>
      <vt:lpstr>Times New Roman</vt:lpstr>
      <vt:lpstr>Wingdings</vt:lpstr>
      <vt:lpstr>Тема Office</vt:lpstr>
      <vt:lpstr>   «Протидія торгівлі людьми в Україні.  Національний механізм взаємодії суб’єктів»   </vt:lpstr>
      <vt:lpstr>Правила безпечної поведінки </vt:lpstr>
      <vt:lpstr>Презентация PowerPoint</vt:lpstr>
      <vt:lpstr>Презентация PowerPoint</vt:lpstr>
      <vt:lpstr>Презентация PowerPoint</vt:lpstr>
      <vt:lpstr> </vt:lpstr>
      <vt:lpstr>Дослідження щодо вартості економічних, соціальних та людських витрат, які спричинює торгівля людьми в ЄС, 2020.</vt:lpstr>
      <vt:lpstr>Презентация PowerPoint</vt:lpstr>
      <vt:lpstr>Спілкування з постраждалою особою</vt:lpstr>
      <vt:lpstr>Презентация PowerPoint</vt:lpstr>
      <vt:lpstr>Якої допомоги можуть потребувати постраждалі від торгівлі людьми і що вона включає? </vt:lpstr>
      <vt:lpstr>Презентация PowerPoint</vt:lpstr>
      <vt:lpstr>Презентация PowerPoint</vt:lpstr>
      <vt:lpstr>Морально-етичні принципи роботи з постраждалими</vt:lpstr>
      <vt:lpstr>Презентация PowerPoint</vt:lpstr>
      <vt:lpstr>Презентация PowerPoint</vt:lpstr>
      <vt:lpstr>Моніторинг та оцінка. Міжнародні зобов'язання </vt:lpstr>
      <vt:lpstr>Презентация PowerPoint</vt:lpstr>
      <vt:lpstr>Моніторинг та оцінка. Національний рівень</vt:lpstr>
      <vt:lpstr>Моніторинг - приклади</vt:lpstr>
      <vt:lpstr>Моніторинг діяльності з протидії торгівлі людьми. Робота в групах.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безпечної поведінки</dc:title>
  <dc:creator>Катерина Черепаха</dc:creator>
  <cp:lastModifiedBy>Катерина Черепаха</cp:lastModifiedBy>
  <cp:revision>54</cp:revision>
  <dcterms:created xsi:type="dcterms:W3CDTF">2021-10-09T23:15:06Z</dcterms:created>
  <dcterms:modified xsi:type="dcterms:W3CDTF">2021-10-21T10:59:51Z</dcterms:modified>
</cp:coreProperties>
</file>