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Default Extension="svg" ContentType="image/sv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4"/>
  </p:sldMasterIdLst>
  <p:notesMasterIdLst>
    <p:notesMasterId r:id="rId23"/>
  </p:notesMasterIdLst>
  <p:handoutMasterIdLst>
    <p:handoutMasterId r:id="rId24"/>
  </p:handoutMasterIdLst>
  <p:sldIdLst>
    <p:sldId id="256" r:id="rId5"/>
    <p:sldId id="258" r:id="rId6"/>
    <p:sldId id="267" r:id="rId7"/>
    <p:sldId id="263" r:id="rId8"/>
    <p:sldId id="260" r:id="rId9"/>
    <p:sldId id="268" r:id="rId10"/>
    <p:sldId id="269" r:id="rId11"/>
    <p:sldId id="270" r:id="rId12"/>
    <p:sldId id="271" r:id="rId13"/>
    <p:sldId id="272" r:id="rId14"/>
    <p:sldId id="274" r:id="rId15"/>
    <p:sldId id="273" r:id="rId16"/>
    <p:sldId id="275" r:id="rId17"/>
    <p:sldId id="276" r:id="rId18"/>
    <p:sldId id="277" r:id="rId19"/>
    <p:sldId id="278" r:id="rId20"/>
    <p:sldId id="266" r:id="rId21"/>
    <p:sldId id="279" r:id="rId22"/>
  </p:sldIdLst>
  <p:sldSz cx="12192000" cy="6858000"/>
  <p:notesSz cx="6669088" cy="9872663"/>
  <p:defaultTextStyle>
    <a:defPPr rtl="0"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2E0C1F"/>
    <a:srgbClr val="903163"/>
    <a:srgbClr val="E1E1E1"/>
    <a:srgbClr val="AA2C71"/>
    <a:srgbClr val="A62C6F"/>
    <a:srgbClr val="F9E7F1"/>
    <a:srgbClr val="852359"/>
    <a:srgbClr val="969FA7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96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82" autoAdjust="0"/>
    <p:restoredTop sz="94660"/>
  </p:normalViewPr>
  <p:slideViewPr>
    <p:cSldViewPr snapToGrid="0">
      <p:cViewPr varScale="1">
        <p:scale>
          <a:sx n="78" d="100"/>
          <a:sy n="78" d="100"/>
        </p:scale>
        <p:origin x="-114" y="-6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50" y="9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8C2479A1-F579-49A9-B4BC-D027669D95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1826B178-5E85-4DEB-9211-8DE092C6350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4B8934-52F4-426C-A2ED-7A5A6282BAD0}" type="datetime1">
              <a:rPr lang="ru-RU" smtClean="0"/>
              <a:pPr/>
              <a:t>11.02.2020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274DD5A1-CDC8-4322-835C-75B848EE603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0984B1F5-3F96-49B3-8C9A-B6AAFB92F3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996285-A69B-47DB-BC0C-068C1361069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260844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8747DA66-B3E3-437B-8FC5-B0E11E6A7170}" type="datetime1">
              <a:rPr lang="ru-RU" noProof="0" smtClean="0"/>
              <a:pPr rtl="0"/>
              <a:t>11.02.2020</a:t>
            </a:fld>
            <a:endParaRPr lang="ru-RU" noProof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296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 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ru-RU" noProof="0"/>
          </a:p>
        </p:txBody>
      </p:sp>
      <p:sp>
        <p:nvSpPr>
          <p:cNvPr id="7" name="Номер слайда 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2E1C88-3939-4832-BAAB-091D6FA96EB5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3105004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Удалите этот слайд, когда вы завершите подготовку остальных слайдов.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12E1C88-3939-4832-BAAB-091D6FA96EB5}" type="slidenum">
              <a:rPr lang="ru-RU" smtClean="0"/>
              <a:pPr rtl="0"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25981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pPr rtl="0"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185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11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185954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pPr rtl="0"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1855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pPr rtl="0"/>
              <a:t>13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1855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14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1859543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15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1859543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pPr rtl="0"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18550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pPr rtl="0"/>
              <a:t>17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1855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Удалите этот слайд, когда вы завершите подготовку остальных слайдов.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012E1C88-3939-4832-BAAB-091D6FA96EB5}" type="slidenum">
              <a:rPr lang="ru-RU" smtClean="0"/>
              <a:pPr rtl="0"/>
              <a:t>18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9259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2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887661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3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388766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4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0324124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5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18595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6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185954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7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0324124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noProof="0" smtClean="0"/>
              <a:pPr rtl="0"/>
              <a:t>8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185954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012E1C88-3939-4832-BAAB-091D6FA96EB5}" type="slidenum">
              <a:rPr lang="ru-RU" smtClean="0"/>
              <a:pPr rtl="0"/>
              <a:t>9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5185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/>
          <p:nvPr/>
        </p:nvSpPr>
        <p:spPr bwMode="white">
          <a:xfrm>
            <a:off x="464567" y="3085765"/>
            <a:ext cx="11262866" cy="3304800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8000">
                <a:schemeClr val="accent2">
                  <a:lumMod val="7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ctrTitle"/>
          </p:nvPr>
        </p:nvSpPr>
        <p:spPr>
          <a:xfrm>
            <a:off x="599226" y="1020431"/>
            <a:ext cx="10993549" cy="1475013"/>
          </a:xfrm>
          <a:effectLst/>
        </p:spPr>
        <p:txBody>
          <a:bodyPr rtlCol="0" anchor="ctr" anchorCtr="0">
            <a:norm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 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20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02820519-4FCA-4CD4-B509-B11A098F3438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168848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 8"/>
          <p:cNvSpPr>
            <a:spLocks noChangeAspect="1"/>
          </p:cNvSpPr>
          <p:nvPr/>
        </p:nvSpPr>
        <p:spPr bwMode="white">
          <a:xfrm>
            <a:off x="447817" y="5141973"/>
            <a:ext cx="11298200" cy="127470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59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rtlCol="0" anchor="ctr"/>
          <a:lstStyle>
            <a:lvl1pPr algn="l">
              <a:defRPr sz="2000" b="0"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rtlCol="0"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rtlCol="0"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D111BD8-AC77-4888-861B-8D89FE92A05D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41697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Рисунок 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447817" y="599725"/>
            <a:ext cx="11290859" cy="3557252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ru-RU" noProof="0"/>
              <a:t>Щелкните значок, чтобы добавить изображение</a:t>
            </a:r>
          </a:p>
        </p:txBody>
      </p:sp>
      <p:sp>
        <p:nvSpPr>
          <p:cNvPr id="4" name="Текст 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 rtlCol="0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779219D-F9C5-437E-A37D-E52F9C747077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66921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33C994CB-2BC6-164B-80D4-304B4CB6D8C3}"/>
              </a:ext>
            </a:extLst>
          </p:cNvPr>
          <p:cNvSpPr>
            <a:spLocks noChangeAspect="1"/>
          </p:cNvSpPr>
          <p:nvPr userDrawn="1"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4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Объект 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 rtlCol="0"/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6ABC70-E83A-40EC-8F66-7A466C2B63C1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Заголовок 1">
            <a:extLst>
              <a:ext uri="{FF2B5EF4-FFF2-40B4-BE49-F238E27FC236}">
                <a16:creationId xmlns="" xmlns:a16="http://schemas.microsoft.com/office/drawing/2014/main" id="{B5BE0FDB-DB48-E242-8A1F-5B06F79B4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54665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Изображение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spect="1"/>
          </p:cNvSpPr>
          <p:nvPr/>
        </p:nvSpPr>
        <p:spPr>
          <a:xfrm>
            <a:off x="440286" y="614407"/>
            <a:ext cx="5655714" cy="5244392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5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6295292" y="773724"/>
            <a:ext cx="5315516" cy="4958862"/>
          </a:xfrm>
        </p:spPr>
        <p:txBody>
          <a:bodyPr rtlCol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2" y="773724"/>
            <a:ext cx="5388785" cy="4958862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D7B237-23E7-457C-8167-3AFBD3D561B6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 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637820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 bwMode="white">
          <a:xfrm>
            <a:off x="447817" y="5141974"/>
            <a:ext cx="11290860" cy="1258827"/>
          </a:xfrm>
          <a:prstGeom prst="rect">
            <a:avLst/>
          </a:prstGeom>
          <a:gradFill flip="none" rotWithShape="1">
            <a:gsLst>
              <a:gs pos="100000">
                <a:srgbClr val="903163"/>
              </a:gs>
              <a:gs pos="60000">
                <a:schemeClr val="accent1">
                  <a:lumMod val="95000"/>
                  <a:lumOff val="5000"/>
                </a:schemeClr>
              </a:gs>
              <a:gs pos="1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EA8814AC-2270-4838-988B-68D8EBE782EB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4924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 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 7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 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 rtlCol="0">
            <a:normAutofit/>
          </a:bodyPr>
          <a:lstStyle/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ED8D8D-D04B-4B69-9788-069BAA51E881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42369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 3 столбц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67739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8119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FF97B57-F5C4-4836-A8F1-DEDF1BA38BE0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23" name="Объект 3">
            <a:extLst>
              <a:ext uri="{FF2B5EF4-FFF2-40B4-BE49-F238E27FC236}">
                <a16:creationId xmlns="" xmlns:a16="http://schemas.microsoft.com/office/drawing/2014/main" id="{6D289ABA-BA71-41AF-AA30-58CB8F426F6C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8145430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22" name="Объект 3">
            <a:extLst>
              <a:ext uri="{FF2B5EF4-FFF2-40B4-BE49-F238E27FC236}">
                <a16:creationId xmlns="" xmlns:a16="http://schemas.microsoft.com/office/drawing/2014/main" id="{C06DFC81-3912-4844-B25C-E1D7CBCD80A0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4400414" y="2714624"/>
            <a:ext cx="3378403" cy="3194051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24" name="Текст 2">
            <a:extLst>
              <a:ext uri="{FF2B5EF4-FFF2-40B4-BE49-F238E27FC236}">
                <a16:creationId xmlns="" xmlns:a16="http://schemas.microsoft.com/office/drawing/2014/main" id="{11556C46-FD2A-4916-B30C-DB066CAEA471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8241852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cxnSp>
        <p:nvCxnSpPr>
          <p:cNvPr id="19" name="Прямая соединительная линия 18">
            <a:extLst>
              <a:ext uri="{FF2B5EF4-FFF2-40B4-BE49-F238E27FC236}">
                <a16:creationId xmlns="" xmlns:a16="http://schemas.microsoft.com/office/drawing/2014/main" id="{E2328988-0888-4C1A-8F73-17D455B6F88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4180115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="" xmlns:a16="http://schemas.microsoft.com/office/drawing/2014/main" id="{D81892BA-72AB-4029-BF58-4D6F90C4362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7962123" y="2714625"/>
            <a:ext cx="0" cy="3194051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Текст 2">
            <a:extLst>
              <a:ext uri="{FF2B5EF4-FFF2-40B4-BE49-F238E27FC236}">
                <a16:creationId xmlns="" xmlns:a16="http://schemas.microsoft.com/office/drawing/2014/main" id="{8E232301-6803-418F-8637-ABBAC64416D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496836" y="2023139"/>
            <a:ext cx="3198328" cy="536005"/>
          </a:xfrm>
        </p:spPr>
        <p:txBody>
          <a:bodyPr rtlCol="0" anchor="ctr" anchorCtr="0">
            <a:noAutofit/>
          </a:bodyPr>
          <a:lstStyle>
            <a:lvl1pPr marL="0" indent="0" algn="ctr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="" xmlns:p14="http://schemas.microsoft.com/office/powerpoint/2010/main" val="57119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 10"/>
          <p:cNvSpPr>
            <a:spLocks noChangeAspect="1"/>
          </p:cNvSpPr>
          <p:nvPr/>
        </p:nvSpPr>
        <p:spPr bwMode="white">
          <a:xfrm>
            <a:off x="445982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Заголовок 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3" y="2250892"/>
            <a:ext cx="5393102" cy="536005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 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 4"/>
          <p:cNvSpPr>
            <a:spLocks noGrp="1"/>
          </p:cNvSpPr>
          <p:nvPr>
            <p:ph type="body" sz="quarter" idx="3"/>
          </p:nvPr>
        </p:nvSpPr>
        <p:spPr>
          <a:xfrm>
            <a:off x="6217707" y="2250892"/>
            <a:ext cx="5393102" cy="553373"/>
          </a:xfrm>
        </p:spPr>
        <p:txBody>
          <a:bodyPr rtlCol="0" anchor="b">
            <a:noAutofit/>
          </a:bodyPr>
          <a:lstStyle>
            <a:lvl1pPr marL="0" indent="0">
              <a:buNone/>
              <a:defRPr sz="22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 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rtlCol="0" anchor="t"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 rtl="0"/>
            <a:r>
              <a:rPr lang="ru-RU" noProof="0" smtClean="0"/>
              <a:t>Образец текста</a:t>
            </a:r>
          </a:p>
          <a:p>
            <a:pPr lvl="1" rtl="0"/>
            <a:r>
              <a:rPr lang="ru-RU" noProof="0" smtClean="0"/>
              <a:t>Второй уровень</a:t>
            </a:r>
          </a:p>
          <a:p>
            <a:pPr lvl="2" rtl="0"/>
            <a:r>
              <a:rPr lang="ru-RU" noProof="0" smtClean="0"/>
              <a:t>Третий уровень</a:t>
            </a:r>
          </a:p>
          <a:p>
            <a:pPr lvl="3" rtl="0"/>
            <a:r>
              <a:rPr lang="ru-RU" noProof="0" smtClean="0"/>
              <a:t>Четвертый уровень</a:t>
            </a:r>
          </a:p>
          <a:p>
            <a:pPr lvl="4" rtl="0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46ED3AB-5B27-4BD0-8843-22DC8B1400D7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2416690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 6"/>
          <p:cNvSpPr>
            <a:spLocks noChangeAspect="1"/>
          </p:cNvSpPr>
          <p:nvPr/>
        </p:nvSpPr>
        <p:spPr bwMode="white">
          <a:xfrm>
            <a:off x="440683" y="606554"/>
            <a:ext cx="11300036" cy="1258827"/>
          </a:xfrm>
          <a:prstGeom prst="rect">
            <a:avLst/>
          </a:prstGeom>
          <a:gradFill flip="none" rotWithShape="1">
            <a:gsLst>
              <a:gs pos="100000">
                <a:schemeClr val="accent2"/>
              </a:gs>
              <a:gs pos="60000">
                <a:schemeClr val="accent1">
                  <a:lumMod val="95000"/>
                  <a:lumOff val="5000"/>
                </a:schemeClr>
              </a:gs>
              <a:gs pos="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4C4D89-0DC8-477F-8F68-26657ECE25D1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Заголовок 1">
            <a:extLst>
              <a:ext uri="{FF2B5EF4-FFF2-40B4-BE49-F238E27FC236}">
                <a16:creationId xmlns="" xmlns:a16="http://schemas.microsoft.com/office/drawing/2014/main" id="{5CEC16FA-81A4-6F41-9FCE-6262A4533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 anchor="ctr" anchorCtr="0">
            <a:normAutofit/>
          </a:bodyPr>
          <a:lstStyle>
            <a:lvl1pPr algn="ctr">
              <a:defRPr sz="4000"/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1545445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358E66DC-3648-46F0-856B-14A3437EA7C3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rgbClr val="903163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5" name="Заголовок 4">
            <a:extLst>
              <a:ext uri="{FF2B5EF4-FFF2-40B4-BE49-F238E27FC236}">
                <a16:creationId xmlns="" xmlns:a16="http://schemas.microsoft.com/office/drawing/2014/main" id="{DFBB0525-CFF9-4A39-B5EA-579253994F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rtl="0"/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  <p:extLst>
      <p:ext uri="{BB962C8B-B14F-4D97-AF65-F5344CB8AC3E}">
        <p14:creationId xmlns="" xmlns:p14="http://schemas.microsoft.com/office/powerpoint/2010/main" val="78586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gradFill flip="none"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 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ru-RU" noProof="0"/>
              <a:t>Образец заголовка</a:t>
            </a:r>
          </a:p>
        </p:txBody>
      </p:sp>
      <p:sp>
        <p:nvSpPr>
          <p:cNvPr id="3" name="Текст 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 rtl="0"/>
            <a:r>
              <a:rPr lang="ru-RU" noProof="0"/>
              <a:t>Образец текста</a:t>
            </a:r>
          </a:p>
          <a:p>
            <a:pPr lvl="1" rtl="0"/>
            <a:r>
              <a:rPr lang="ru-RU" noProof="0"/>
              <a:t>Второй уровень</a:t>
            </a:r>
          </a:p>
          <a:p>
            <a:pPr lvl="2" rtl="0"/>
            <a:r>
              <a:rPr lang="ru-RU" noProof="0"/>
              <a:t>Третий уровень</a:t>
            </a:r>
          </a:p>
          <a:p>
            <a:pPr lvl="3" rtl="0"/>
            <a:r>
              <a:rPr lang="ru-RU" noProof="0"/>
              <a:t>Четвертый уровень</a:t>
            </a:r>
          </a:p>
          <a:p>
            <a:pPr lvl="4" rtl="0"/>
            <a:r>
              <a:rPr lang="ru-RU" noProof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8D9912C3-7888-4E08-83DA-AB1313639487}" type="datetime8">
              <a:rPr lang="ru-RU" noProof="0" smtClean="0"/>
              <a:pPr rtl="0"/>
              <a:t>11.02.2020 15:29</a:t>
            </a:fld>
            <a:endParaRPr lang="ru-RU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pPr rtl="0"/>
            <a:r>
              <a:rPr lang="ru-RU" noProof="0"/>
              <a:t>ДОБАВИТЬ НИЖНИЙ КОЛОНТИТУЛ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pPr rtl="0"/>
            <a:fld id="{C5C3056E-1632-4A65-A24F-3F10A1450A6E}" type="slidenum">
              <a:rPr lang="ru-RU" noProof="0" smtClean="0"/>
              <a:pPr rtl="0"/>
              <a:t>‹#›</a:t>
            </a:fld>
            <a:endParaRPr lang="ru-RU" noProof="0"/>
          </a:p>
        </p:txBody>
      </p:sp>
      <p:sp>
        <p:nvSpPr>
          <p:cNvPr id="9" name="Прямоугольник 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Прямоугольник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Прямоугольник 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3870731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73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upport.office.com/ru-ru/article/&#1056;&#1077;&#1076;&#1072;&#1082;&#1090;&#1080;&#1088;&#1086;&#1074;&#1072;&#1085;&#1080;&#1077;-&#1087;&#1088;&#1077;&#1079;&#1077;&#1085;&#1090;&#1072;&#1094;&#1080;&#1080;-&#1091;&#1095;&#1077;&#1073;&#1085;&#1086;&#1075;&#1086;-&#1079;&#1072;&#1074;&#1077;&#1076;&#1077;&#1085;&#1080;&#1103;-44445997-6769-4d44-8b30-f9e3050adbfb?omkt=ru-RU&amp;ui=ru-RU&amp;rs=ru-RU&amp;ad=RU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56" y="1369932"/>
            <a:ext cx="11243732" cy="2058418"/>
          </a:xfrm>
        </p:spPr>
        <p:txBody>
          <a:bodyPr rtlCol="0" anchor="ctr">
            <a:normAutofit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Підвищення кваліфікації педагогічних</a:t>
            </a:r>
            <a:r>
              <a:rPr lang="en-US" sz="4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працівників ЗП(</a:t>
            </a:r>
            <a:r>
              <a:rPr lang="uk-UA" sz="4000" b="1" dirty="0" err="1" smtClean="0">
                <a:solidFill>
                  <a:schemeClr val="accent3">
                    <a:lumMod val="50000"/>
                  </a:schemeClr>
                </a:solidFill>
              </a:rPr>
              <a:t>ПТ</a:t>
            </a:r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)О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742950" y="3314700"/>
            <a:ext cx="10805583" cy="2800349"/>
          </a:xfrm>
        </p:spPr>
        <p:txBody>
          <a:bodyPr rtlCol="0" anchor="ctr">
            <a:normAutofit fontScale="92500" lnSpcReduction="20000"/>
          </a:bodyPr>
          <a:lstStyle/>
          <a:p>
            <a:pPr algn="r">
              <a:spcAft>
                <a:spcPts val="3000"/>
              </a:spcAft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ts val="3000"/>
              </a:spcAft>
            </a:pP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ts val="3000"/>
              </a:spcAft>
            </a:pPr>
            <a:endParaRPr lang="uk-UA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ts val="3000"/>
              </a:spcAft>
            </a:pPr>
            <a:r>
              <a:rPr lang="uk-UA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Латуша  Наталія  Василівна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ts val="3000"/>
              </a:spcAft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Aft>
                <a:spcPts val="3000"/>
              </a:spcAft>
            </a:pPr>
            <a:endParaRPr lang="ru-RU" sz="2000" cap="none" dirty="0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8071" y="576086"/>
            <a:ext cx="112485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  <a:defRPr/>
            </a:pPr>
            <a:r>
              <a:rPr lang="uk-UA" sz="2400" b="1" i="1" kern="0" dirty="0" smtClean="0">
                <a:solidFill>
                  <a:srgbClr val="002060"/>
                </a:solidFill>
              </a:rPr>
              <a:t>Навчально-методичний центр професійно-технічної освіти у Вінницькій області</a:t>
            </a:r>
            <a:endParaRPr lang="en-US" sz="2400" b="1" i="1" kern="0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Алгоритм дій з ПК </a:t>
            </a:r>
            <a:r>
              <a:rPr lang="uk-UA" sz="2400" b="1" i="1" dirty="0" smtClean="0">
                <a:solidFill>
                  <a:srgbClr val="00B050"/>
                </a:solidFill>
              </a:rPr>
              <a:t>(п. 17)</a:t>
            </a:r>
            <a:endParaRPr lang="ru-RU" dirty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444752" y="1953768"/>
            <a:ext cx="2971800" cy="12192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6838" marR="0" lvl="0" indent="127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2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Затвердження кошторису на фінансовий рік </a:t>
            </a:r>
            <a:endParaRPr kumimoji="0" lang="ru-RU" sz="2000" b="1" i="1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8113776" y="1965960"/>
            <a:ext cx="28956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6838" indent="12700" algn="ctr">
              <a:lnSpc>
                <a:spcPct val="110000"/>
              </a:lnSpc>
              <a:spcBef>
                <a:spcPct val="20000"/>
              </a:spcBef>
              <a:defRPr/>
            </a:pPr>
            <a:endParaRPr lang="uk-UA" sz="800" i="1" kern="0" dirty="0">
              <a:latin typeface="+mn-lt"/>
            </a:endParaRPr>
          </a:p>
          <a:p>
            <a:pPr marL="96838" indent="12700" algn="ctr">
              <a:lnSpc>
                <a:spcPct val="110000"/>
              </a:lnSpc>
              <a:spcBef>
                <a:spcPct val="20000"/>
              </a:spcBef>
              <a:defRPr/>
            </a:pPr>
            <a:r>
              <a:rPr lang="uk-UA" sz="20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Оприлюднення суми коштів на ПК</a:t>
            </a:r>
            <a:endParaRPr lang="ru-RU" sz="2000" i="1" kern="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8113776" y="4943856"/>
            <a:ext cx="29718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6838" indent="12700" algn="ctr">
              <a:spcBef>
                <a:spcPct val="20000"/>
              </a:spcBef>
              <a:defRPr/>
            </a:pPr>
            <a:endParaRPr lang="ru-RU" sz="800" kern="0" dirty="0">
              <a:latin typeface="+mn-lt"/>
            </a:endParaRPr>
          </a:p>
          <a:p>
            <a:pPr marL="96838" indent="12700" algn="ctr">
              <a:spcBef>
                <a:spcPct val="20000"/>
              </a:spcBef>
              <a:defRPr/>
            </a:pPr>
            <a:r>
              <a:rPr lang="en-US" sz="20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15 </a:t>
            </a:r>
            <a:r>
              <a:rPr lang="uk-UA" sz="20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днів – пропозиції до плану ПК</a:t>
            </a:r>
            <a:endParaRPr lang="ru-RU" sz="2000" i="1" kern="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1127760" y="5017008"/>
            <a:ext cx="2971800" cy="1219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96838" indent="12700" algn="ctr">
              <a:spcBef>
                <a:spcPct val="20000"/>
              </a:spcBef>
              <a:defRPr/>
            </a:pPr>
            <a:r>
              <a:rPr lang="uk-UA" sz="20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Уточнення і затвердження Плану ПК на рік</a:t>
            </a:r>
            <a:endParaRPr lang="ru-RU" sz="2000" i="1" kern="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10" name="Стрелка вправо 6"/>
          <p:cNvSpPr>
            <a:spLocks noChangeArrowheads="1"/>
          </p:cNvSpPr>
          <p:nvPr/>
        </p:nvSpPr>
        <p:spPr bwMode="auto">
          <a:xfrm>
            <a:off x="5385816" y="2029968"/>
            <a:ext cx="1828800" cy="914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1" name="Стрелка вправо 8"/>
          <p:cNvSpPr>
            <a:spLocks noChangeArrowheads="1"/>
          </p:cNvSpPr>
          <p:nvPr/>
        </p:nvSpPr>
        <p:spPr bwMode="auto">
          <a:xfrm rot="10800000">
            <a:off x="5309616" y="5117592"/>
            <a:ext cx="1981200" cy="914400"/>
          </a:xfrm>
          <a:prstGeom prst="rightArrow">
            <a:avLst>
              <a:gd name="adj1" fmla="val 50000"/>
              <a:gd name="adj2" fmla="val 50004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2" name="Стрелка вправо 11"/>
          <p:cNvSpPr>
            <a:spLocks noChangeArrowheads="1"/>
          </p:cNvSpPr>
          <p:nvPr/>
        </p:nvSpPr>
        <p:spPr bwMode="auto">
          <a:xfrm rot="5400000">
            <a:off x="8389620" y="3467100"/>
            <a:ext cx="2057400" cy="914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3" name="Стрелка вправо 12"/>
          <p:cNvSpPr>
            <a:spLocks noChangeArrowheads="1"/>
          </p:cNvSpPr>
          <p:nvPr/>
        </p:nvSpPr>
        <p:spPr bwMode="auto">
          <a:xfrm rot="5400000">
            <a:off x="1688592" y="3541776"/>
            <a:ext cx="2133600" cy="914400"/>
          </a:xfrm>
          <a:prstGeom prst="rightArrow">
            <a:avLst>
              <a:gd name="adj1" fmla="val 50000"/>
              <a:gd name="adj2" fmla="val 50005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 dirty="0"/>
          </a:p>
        </p:txBody>
      </p:sp>
      <p:sp>
        <p:nvSpPr>
          <p:cNvPr id="14" name="TextBox 14"/>
          <p:cNvSpPr txBox="1">
            <a:spLocks noChangeArrowheads="1"/>
          </p:cNvSpPr>
          <p:nvPr/>
        </p:nvSpPr>
        <p:spPr bwMode="auto">
          <a:xfrm>
            <a:off x="5510784" y="2295144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Керівник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5" name="TextBox 15"/>
          <p:cNvSpPr txBox="1">
            <a:spLocks noChangeArrowheads="1"/>
          </p:cNvSpPr>
          <p:nvPr/>
        </p:nvSpPr>
        <p:spPr bwMode="auto">
          <a:xfrm>
            <a:off x="2523994" y="2923781"/>
            <a:ext cx="457200" cy="1938992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uk-UA" sz="1500" dirty="0"/>
              <a:t>К</a:t>
            </a:r>
            <a:endParaRPr lang="en-US" sz="1500" dirty="0"/>
          </a:p>
          <a:p>
            <a:pPr algn="ctr"/>
            <a:r>
              <a:rPr lang="uk-UA" sz="1500" dirty="0"/>
              <a:t>е</a:t>
            </a:r>
            <a:endParaRPr lang="en-US" sz="1500" dirty="0"/>
          </a:p>
          <a:p>
            <a:pPr algn="ctr"/>
            <a:r>
              <a:rPr lang="uk-UA" sz="1500" dirty="0"/>
              <a:t>р</a:t>
            </a:r>
          </a:p>
          <a:p>
            <a:pPr algn="ctr"/>
            <a:r>
              <a:rPr lang="uk-UA" sz="1500" dirty="0"/>
              <a:t>і</a:t>
            </a:r>
          </a:p>
          <a:p>
            <a:pPr algn="ctr"/>
            <a:r>
              <a:rPr lang="uk-UA" sz="1500" dirty="0"/>
              <a:t>в</a:t>
            </a:r>
          </a:p>
          <a:p>
            <a:pPr algn="ctr"/>
            <a:r>
              <a:rPr lang="uk-UA" sz="1500" dirty="0"/>
              <a:t>н</a:t>
            </a:r>
          </a:p>
          <a:p>
            <a:pPr algn="ctr"/>
            <a:r>
              <a:rPr lang="uk-UA" sz="1500" dirty="0"/>
              <a:t>и</a:t>
            </a:r>
          </a:p>
          <a:p>
            <a:pPr algn="ctr"/>
            <a:r>
              <a:rPr lang="uk-UA" sz="1500" dirty="0"/>
              <a:t>к </a:t>
            </a:r>
            <a:endParaRPr lang="ru-RU" sz="1500" dirty="0"/>
          </a:p>
        </p:txBody>
      </p: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9226296" y="2895600"/>
            <a:ext cx="457200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П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е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д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а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г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о</a:t>
            </a:r>
          </a:p>
          <a:p>
            <a:pPr algn="ctr"/>
            <a:r>
              <a:rPr lang="uk-UA" dirty="0">
                <a:solidFill>
                  <a:schemeClr val="bg1"/>
                </a:solidFill>
              </a:rPr>
              <a:t>г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7" name="TextBox 17"/>
          <p:cNvSpPr txBox="1">
            <a:spLocks noChangeArrowheads="1"/>
          </p:cNvSpPr>
          <p:nvPr/>
        </p:nvSpPr>
        <p:spPr bwMode="auto">
          <a:xfrm>
            <a:off x="5590032" y="5382768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dirty="0">
                <a:solidFill>
                  <a:schemeClr val="bg1"/>
                </a:solidFill>
              </a:rPr>
              <a:t>Пед. рада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59820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3184"/>
            <a:ext cx="11029615" cy="4584192"/>
          </a:xfrm>
        </p:spPr>
        <p:txBody>
          <a:bodyPr rtlCol="0">
            <a:noAutofit/>
          </a:bodyPr>
          <a:lstStyle/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список педагогічних працівників, які повинні пройти ПК у цьому році;</a:t>
            </a:r>
          </a:p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теми (напрями, найменування);</a:t>
            </a:r>
          </a:p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форми, види, обсяги (тривалість ПК) (у годинах або кредитах ЕКТС);</a:t>
            </a:r>
          </a:p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перелік суб’єктів підвищення кваліфікації;</a:t>
            </a:r>
          </a:p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строки (графік);</a:t>
            </a:r>
          </a:p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 - вартість ПК (у разі встановлення) або примітку про безоплатний характер надання такої освітньої послуги чи про самостійне фінансування ПК педагогічним працівником;</a:t>
            </a:r>
          </a:p>
          <a:p>
            <a:pPr algn="just">
              <a:buClr>
                <a:srgbClr val="FF0000"/>
              </a:buClr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додаткову інформацію.</a:t>
            </a:r>
            <a:endParaRPr lang="ru-RU" sz="2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endParaRPr lang="uk-UA" sz="2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ctr">
              <a:buNone/>
            </a:pP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</a:rPr>
              <a:t>План ПК може бути змінено протягом року в порядку, визначеному педагогічною радою.</a:t>
            </a:r>
            <a:endParaRPr lang="ru-RU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596900"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План ПК закладу освіти </a:t>
            </a:r>
            <a:r>
              <a:rPr lang="uk-UA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(П. 19)</a:t>
            </a:r>
            <a:endParaRPr lang="ru-RU" b="1" dirty="0"/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=""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08342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Визнання результатів ПК </a:t>
            </a:r>
            <a:r>
              <a:rPr lang="uk-UA" sz="2400" b="1" i="1" dirty="0" smtClean="0">
                <a:solidFill>
                  <a:srgbClr val="00B050"/>
                </a:solidFill>
              </a:rPr>
              <a:t>(п.24)</a:t>
            </a:r>
            <a:endParaRPr lang="ru-RU" dirty="0"/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=""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438912" y="6022848"/>
            <a:ext cx="11289791" cy="64617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355600" algn="ctr">
              <a:spcBef>
                <a:spcPct val="20000"/>
              </a:spcBef>
              <a:defRPr/>
            </a:pP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>Порядок визнання результатів підвищення кваліфікації педагогічних працівників закладів освіти встановлюється педагогічними радами відповідних закладів освіти.</a:t>
            </a:r>
            <a:endParaRPr lang="uk-UA" kern="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993648" y="2048256"/>
            <a:ext cx="4797552" cy="3913632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Результати підвищення кваліфікації у суб’єктів підвищення кваліфікації, що мають </a:t>
            </a:r>
            <a:r>
              <a:rPr kumimoji="0" lang="uk-UA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ліцензію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на підвищення кваліфікації або провадять освітню діяльність за акредитованою освітньою програмою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3556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24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потребують </a:t>
            </a:r>
            <a:r>
              <a:rPr kumimoji="0" lang="uk-UA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окремого визнання чи підтвердження.</a:t>
            </a:r>
          </a:p>
          <a:p>
            <a:pPr marL="0" marR="0" lvl="0" indent="3556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endParaRPr kumimoji="0" lang="uk-UA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3556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endParaRPr kumimoji="0" lang="uk-U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6355080" y="2084832"/>
            <a:ext cx="5129784" cy="3864864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indent="355600" algn="ctr">
              <a:spcBef>
                <a:spcPct val="20000"/>
              </a:spcBef>
              <a:defRPr/>
            </a:pPr>
            <a:endParaRPr lang="uk-UA" sz="2400" b="1" kern="0" dirty="0">
              <a:latin typeface="+mn-lt"/>
            </a:endParaRPr>
          </a:p>
          <a:p>
            <a:pPr indent="355600" algn="ctr">
              <a:spcBef>
                <a:spcPct val="20000"/>
              </a:spcBef>
              <a:defRPr/>
            </a:pPr>
            <a:r>
              <a:rPr lang="uk-UA" sz="2400" b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Результати підвищення кваліфікації у </a:t>
            </a:r>
            <a:r>
              <a:rPr lang="uk-UA" sz="2400" b="1" u="sng" kern="0" dirty="0">
                <a:solidFill>
                  <a:srgbClr val="002060"/>
                </a:solidFill>
                <a:latin typeface="+mn-lt"/>
              </a:rPr>
              <a:t>неліцензованих</a:t>
            </a:r>
            <a:r>
              <a:rPr lang="uk-UA" sz="2400" b="1" u="sng" kern="0" dirty="0">
                <a:solidFill>
                  <a:srgbClr val="00B0F0"/>
                </a:solidFill>
                <a:latin typeface="+mn-lt"/>
              </a:rPr>
              <a:t> </a:t>
            </a:r>
            <a:r>
              <a:rPr lang="uk-UA" sz="2400" b="1" u="sng" kern="0" dirty="0">
                <a:solidFill>
                  <a:srgbClr val="002060"/>
                </a:solidFill>
                <a:latin typeface="+mn-lt"/>
              </a:rPr>
              <a:t>суб’єктів</a:t>
            </a:r>
            <a:r>
              <a:rPr lang="uk-UA" sz="2400" b="1" kern="0" dirty="0">
                <a:latin typeface="+mn-lt"/>
              </a:rPr>
              <a:t> </a:t>
            </a:r>
            <a:r>
              <a:rPr lang="uk-UA" sz="2400" b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підвищення кваліфікації</a:t>
            </a:r>
            <a:r>
              <a:rPr lang="uk-UA" sz="24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визнаються </a:t>
            </a:r>
            <a:r>
              <a:rPr lang="uk-UA" sz="2400" b="1" u="sng" kern="0" dirty="0">
                <a:solidFill>
                  <a:srgbClr val="002060"/>
                </a:solidFill>
                <a:latin typeface="+mn-lt"/>
              </a:rPr>
              <a:t>рішенням педагогічної (вченої) ради </a:t>
            </a:r>
          </a:p>
          <a:p>
            <a:pPr indent="355600" algn="ctr">
              <a:spcBef>
                <a:spcPct val="20000"/>
              </a:spcBef>
              <a:defRPr/>
            </a:pPr>
            <a:r>
              <a:rPr lang="uk-UA" sz="24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відповідного закладу освіти.</a:t>
            </a:r>
          </a:p>
          <a:p>
            <a:pPr indent="355600" algn="just">
              <a:spcBef>
                <a:spcPct val="20000"/>
              </a:spcBef>
              <a:defRPr/>
            </a:pPr>
            <a:endParaRPr lang="uk-UA" sz="1000" kern="0" dirty="0">
              <a:latin typeface="+mn-lt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59820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Структура визнання результатів ПК </a:t>
            </a:r>
            <a:r>
              <a:rPr lang="uk-UA" sz="2400" b="1" i="1" dirty="0" smtClean="0">
                <a:solidFill>
                  <a:srgbClr val="00B050"/>
                </a:solidFill>
              </a:rPr>
              <a:t>(п. 25)</a:t>
            </a:r>
            <a:endParaRPr lang="ru-RU" dirty="0"/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=""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438912" y="1914144"/>
            <a:ext cx="11289791" cy="44013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77800" algn="just">
              <a:lnSpc>
                <a:spcPct val="150000"/>
              </a:lnSpc>
              <a:defRPr/>
            </a:pP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>Педагогічний працівник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протягом одного місяця </a:t>
            </a: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>після завершення ПК подає до педагогічної ради закладу освіти </a:t>
            </a: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клопотання</a:t>
            </a: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> про визнання результатів підвищення кваліфікації та документ про проходження ПК.</a:t>
            </a:r>
          </a:p>
          <a:p>
            <a:pPr indent="177800" algn="just">
              <a:lnSpc>
                <a:spcPct val="150000"/>
              </a:lnSpc>
              <a:defRPr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Клопотання протягом місяця з дня його подання </a:t>
            </a:r>
            <a:r>
              <a:rPr lang="uk-UA" i="1" dirty="0" smtClean="0">
                <a:solidFill>
                  <a:schemeClr val="accent2">
                    <a:lumMod val="50000"/>
                  </a:schemeClr>
                </a:solidFill>
              </a:rPr>
              <a:t>розглядається на засіданні педагогічної  ради закладу освіти. </a:t>
            </a:r>
          </a:p>
          <a:p>
            <a:pPr indent="177800" algn="just">
              <a:lnSpc>
                <a:spcPct val="150000"/>
              </a:lnSpc>
              <a:defRPr/>
            </a:pPr>
            <a:r>
              <a:rPr lang="uk-UA" b="1" i="1" spc="-10" dirty="0" smtClean="0">
                <a:solidFill>
                  <a:schemeClr val="accent2">
                    <a:lumMod val="50000"/>
                  </a:schemeClr>
                </a:solidFill>
              </a:rPr>
              <a:t>Для визнання результатів </a:t>
            </a:r>
            <a:r>
              <a:rPr lang="uk-UA" i="1" spc="-10" dirty="0" smtClean="0">
                <a:solidFill>
                  <a:schemeClr val="accent2">
                    <a:lumMod val="50000"/>
                  </a:schemeClr>
                </a:solidFill>
              </a:rPr>
              <a:t>ПК педагогічна рада заслуховує педагогічного працівника щодо якості виконання програми підвищення кваліфікації, результатів підвищення кваліфікації, дотримання суб’єктом підвищення кваліфікації умов договору та повинна прийняти рішення про:</a:t>
            </a:r>
          </a:p>
          <a:p>
            <a:pPr algn="ctr">
              <a:lnSpc>
                <a:spcPct val="150000"/>
              </a:lnSpc>
              <a:defRPr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визнання результатів підвищення кваліфікації;</a:t>
            </a:r>
          </a:p>
          <a:p>
            <a:pPr algn="ctr">
              <a:lnSpc>
                <a:spcPct val="150000"/>
              </a:lnSpc>
              <a:defRPr/>
            </a:pPr>
            <a:r>
              <a:rPr lang="uk-UA" b="1" i="1" dirty="0" smtClean="0">
                <a:solidFill>
                  <a:schemeClr val="accent2">
                    <a:lumMod val="50000"/>
                  </a:schemeClr>
                </a:solidFill>
              </a:rPr>
              <a:t>невизнання результатів підвищення кваліфікації.</a:t>
            </a:r>
          </a:p>
        </p:txBody>
      </p:sp>
    </p:spTree>
    <p:extLst>
      <p:ext uri="{BB962C8B-B14F-4D97-AF65-F5344CB8AC3E}">
        <p14:creationId xmlns="" xmlns:p14="http://schemas.microsoft.com/office/powerpoint/2010/main" val="239459820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3184"/>
            <a:ext cx="11029615" cy="4584192"/>
          </a:xfrm>
        </p:spPr>
        <p:txBody>
          <a:bodyPr rtlCol="0">
            <a:noAutofit/>
          </a:bodyPr>
          <a:lstStyle/>
          <a:p>
            <a:pPr algn="just">
              <a:buClr>
                <a:srgbClr val="FF0000"/>
              </a:buClr>
              <a:buNone/>
            </a:pPr>
            <a:endParaRPr lang="ru-RU" sz="2000" i="1" dirty="0" smtClean="0"/>
          </a:p>
          <a:p>
            <a:pPr marL="304800" indent="49213" algn="just">
              <a:lnSpc>
                <a:spcPct val="150000"/>
              </a:lnSpc>
              <a:buFontTx/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Перелік виданих документів про підвищення кваліфікації оприлюднюється на </a:t>
            </a:r>
            <a:r>
              <a:rPr lang="uk-UA" sz="2000" i="1" dirty="0" err="1" smtClean="0">
                <a:solidFill>
                  <a:schemeClr val="accent2">
                    <a:lumMod val="50000"/>
                  </a:schemeClr>
                </a:solidFill>
              </a:rPr>
              <a:t>веб-сайті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 суб’єкта підвищення кваліфікації протягом 15 календарних днів після їх видачі та має містити таку інформацію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endParaRPr lang="en-US" sz="2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49213" algn="just">
              <a:spcBef>
                <a:spcPts val="0"/>
              </a:spcBef>
              <a:spcAft>
                <a:spcPts val="0"/>
              </a:spcAft>
              <a:buFontTx/>
              <a:buNone/>
            </a:pPr>
            <a:endParaRPr lang="en-US" sz="2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49213" algn="just">
              <a:buNone/>
            </a:pP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прізвище 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та ініціали 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(ініціал імені) педагогічного 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працівника, який пройшов ПК;</a:t>
            </a:r>
          </a:p>
          <a:p>
            <a:pPr marL="304800" indent="49213" algn="just">
              <a:buNone/>
            </a:pP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форму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, вид, тему (напрям, найменування) ПК та його обсяг (тривалість в годинах або кредитах ЄКТС);</a:t>
            </a:r>
          </a:p>
          <a:p>
            <a:pPr marL="304800" indent="49213" algn="just">
              <a:buFontTx/>
              <a:buNone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дату видачі та обліковий запис документа про ПК. </a:t>
            </a:r>
            <a:endParaRPr lang="ru-RU" sz="20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596900"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Результати ПК </a:t>
            </a:r>
            <a:r>
              <a:rPr lang="uk-UA" sz="2400" b="1" i="1" dirty="0" smtClean="0">
                <a:solidFill>
                  <a:srgbClr val="00B050"/>
                </a:solidFill>
              </a:rPr>
              <a:t>(п. 13)</a:t>
            </a:r>
            <a:endParaRPr lang="ru-RU" dirty="0"/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=""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08342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77440"/>
            <a:ext cx="11029615" cy="4059936"/>
          </a:xfrm>
        </p:spPr>
        <p:txBody>
          <a:bodyPr rtlCol="0">
            <a:noAutofit/>
          </a:bodyPr>
          <a:lstStyle/>
          <a:p>
            <a:pPr marL="0" indent="0" algn="just">
              <a:spcBef>
                <a:spcPct val="0"/>
              </a:spcBef>
              <a:buClr>
                <a:srgbClr val="FF0000"/>
              </a:buClr>
              <a:buNone/>
              <a:tabLst>
                <a:tab pos="457200" algn="l"/>
              </a:tabLst>
            </a:pP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повне найменування суб’єкта ПК (для юридичних осіб) або прізвище, ім’я та по батькові (у разі наявності) фізичної особи, яка надає освітні послуги з ПК;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FontTx/>
              <a:buNone/>
              <a:tabLst>
                <a:tab pos="457200" algn="l"/>
              </a:tabLst>
            </a:pP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тема (напрям, найменування), обсяг (тривалість) ПК у годинах та/або кредитах ЄКТС;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FontTx/>
              <a:buNone/>
              <a:tabLst>
                <a:tab pos="457200" algn="l"/>
              </a:tabLst>
            </a:pP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прізвище, ім’я та по батькові особи, яка підвищила кваліфікацію;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FontTx/>
              <a:buNone/>
              <a:tabLst>
                <a:tab pos="457200" algn="l"/>
              </a:tabLst>
            </a:pP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опис досягнутих результатів навчання;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FontTx/>
              <a:buNone/>
              <a:tabLst>
                <a:tab pos="457200" algn="l"/>
              </a:tabLst>
            </a:pP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дата видачі та обліковий запис документа</a:t>
            </a:r>
          </a:p>
          <a:p>
            <a:pPr marL="0" indent="0" algn="just">
              <a:spcBef>
                <a:spcPct val="0"/>
              </a:spcBef>
              <a:buClr>
                <a:srgbClr val="FF0000"/>
              </a:buClr>
              <a:buFontTx/>
              <a:buNone/>
              <a:tabLst>
                <a:tab pos="457200" algn="l"/>
              </a:tabLst>
            </a:pPr>
            <a:r>
              <a:rPr lang="uk-UA" sz="2400" i="1" dirty="0" smtClean="0">
                <a:solidFill>
                  <a:schemeClr val="accent2">
                    <a:lumMod val="50000"/>
                  </a:schemeClr>
                </a:solidFill>
                <a:cs typeface="Times New Roman" pitchFamily="18" charset="0"/>
              </a:rPr>
              <a:t>- найменування посади (у разі наявності), прізвище, ініціали (ініціал імені) особи, яка підписала документ від імені суб’єкта ПК та її підпис.</a:t>
            </a:r>
            <a:endParaRPr lang="uk-UA" sz="2400" i="1" dirty="0" smtClean="0">
              <a:solidFill>
                <a:schemeClr val="accent2">
                  <a:lumMod val="50000"/>
                </a:schemeClr>
              </a:solidFill>
              <a:cs typeface="Arial" charset="0"/>
            </a:endParaRPr>
          </a:p>
          <a:p>
            <a:pPr marL="304800" indent="596900"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Документ про ПК </a:t>
            </a:r>
            <a:r>
              <a:rPr lang="uk-UA" sz="2400" b="1" i="1" dirty="0" smtClean="0">
                <a:solidFill>
                  <a:srgbClr val="00B050"/>
                </a:solidFill>
              </a:rPr>
              <a:t>(п. 13)</a:t>
            </a:r>
            <a:endParaRPr lang="ru-RU" dirty="0"/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=""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08342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Фінансування ПК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=""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438912" y="1914144"/>
            <a:ext cx="11289791" cy="44013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177800" algn="just">
              <a:lnSpc>
                <a:spcPct val="150000"/>
              </a:lnSpc>
              <a:defRPr/>
            </a:pPr>
            <a:endParaRPr lang="uk-UA" b="1" i="1" dirty="0" smtClean="0"/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737616" y="2051304"/>
            <a:ext cx="2438400" cy="106680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06000" marR="0" lvl="0" indent="-3060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План ПК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4544568" y="2014728"/>
            <a:ext cx="24384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Збереження посади і середньої зарплати </a:t>
            </a:r>
          </a:p>
          <a:p>
            <a:pPr algn="ctr" eaLnBrk="0" hangingPunct="0">
              <a:spcBef>
                <a:spcPct val="20000"/>
              </a:spcBef>
              <a:defRPr/>
            </a:pPr>
            <a:r>
              <a:rPr lang="uk-UA" sz="1600" b="1" i="1" kern="0" dirty="0">
                <a:solidFill>
                  <a:srgbClr val="00B050"/>
                </a:solidFill>
                <a:latin typeface="+mn-lt"/>
              </a:rPr>
              <a:t>(п. 35)</a:t>
            </a:r>
            <a:endParaRPr lang="ru-RU" sz="1600" b="1" i="1" kern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8476488" y="2026920"/>
            <a:ext cx="2438400" cy="10668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За межами плану ПК – самостійне фінансування </a:t>
            </a:r>
            <a:r>
              <a:rPr lang="uk-UA" sz="1600" b="1" i="1" kern="0" dirty="0">
                <a:solidFill>
                  <a:srgbClr val="00B050"/>
                </a:solidFill>
                <a:latin typeface="+mn-lt"/>
              </a:rPr>
              <a:t>(п. 34)</a:t>
            </a:r>
            <a:endParaRPr lang="ru-RU" sz="1600" b="1" i="1" kern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 bwMode="auto">
          <a:xfrm>
            <a:off x="844296" y="3709416"/>
            <a:ext cx="2743200" cy="2895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uk-UA" u="sng" kern="0" dirty="0">
                <a:solidFill>
                  <a:srgbClr val="002060"/>
                </a:solidFill>
                <a:latin typeface="+mn-lt"/>
              </a:rPr>
              <a:t>Джерела фінансування: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- державні, місцеві бюджети;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- кошти фізичних та/або юридичних осіб;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- власні надходження ЗО та/або його засновника;</a:t>
            </a:r>
          </a:p>
          <a:p>
            <a:pPr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- інші джерела, не заборонені законодавством </a:t>
            </a:r>
            <a:r>
              <a:rPr lang="uk-UA" sz="1600" b="1" i="1" kern="0" dirty="0">
                <a:solidFill>
                  <a:srgbClr val="00B050"/>
                </a:solidFill>
                <a:latin typeface="+mn-lt"/>
              </a:rPr>
              <a:t>(п. 32)</a:t>
            </a:r>
            <a:r>
              <a:rPr lang="uk-UA" sz="1600" kern="0" dirty="0">
                <a:latin typeface="+mn-lt"/>
              </a:rPr>
              <a:t>.</a:t>
            </a:r>
            <a:endParaRPr lang="ru-RU" sz="1600" kern="0" dirty="0">
              <a:latin typeface="+mn-lt"/>
            </a:endParaRPr>
          </a:p>
        </p:txBody>
      </p:sp>
      <p:sp>
        <p:nvSpPr>
          <p:cNvPr id="10" name="Содержимое 2"/>
          <p:cNvSpPr txBox="1">
            <a:spLocks/>
          </p:cNvSpPr>
          <p:nvPr/>
        </p:nvSpPr>
        <p:spPr bwMode="auto">
          <a:xfrm>
            <a:off x="5526024" y="3441192"/>
            <a:ext cx="5410200" cy="6096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Акт та угода між ЗО та суб'єктом ПК </a:t>
            </a:r>
            <a:r>
              <a:rPr lang="uk-UA" sz="1600" b="1" i="1" kern="0" dirty="0">
                <a:solidFill>
                  <a:srgbClr val="00B050"/>
                </a:solidFill>
                <a:latin typeface="+mn-lt"/>
              </a:rPr>
              <a:t>(п. 36)</a:t>
            </a:r>
            <a:endParaRPr lang="ru-RU" sz="1600" b="1" i="1" kern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1" name="Содержимое 2"/>
          <p:cNvSpPr txBox="1">
            <a:spLocks/>
          </p:cNvSpPr>
          <p:nvPr/>
        </p:nvSpPr>
        <p:spPr bwMode="auto">
          <a:xfrm>
            <a:off x="5611368" y="4977384"/>
            <a:ext cx="5410200" cy="533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uk-UA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Оплата послуг суб'єкта ПК</a:t>
            </a:r>
            <a:r>
              <a:rPr lang="en-US" sz="1600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en-US" sz="1600" b="1" i="1" kern="0" dirty="0">
                <a:solidFill>
                  <a:srgbClr val="00B050"/>
                </a:solidFill>
                <a:latin typeface="+mn-lt"/>
              </a:rPr>
              <a:t>(</a:t>
            </a:r>
            <a:r>
              <a:rPr lang="uk-UA" sz="1600" b="1" i="1" kern="0" dirty="0">
                <a:solidFill>
                  <a:srgbClr val="00B050"/>
                </a:solidFill>
                <a:latin typeface="+mn-lt"/>
              </a:rPr>
              <a:t>п. 36</a:t>
            </a:r>
            <a:r>
              <a:rPr lang="en-US" sz="1600" b="1" i="1" kern="0" dirty="0">
                <a:solidFill>
                  <a:srgbClr val="00B050"/>
                </a:solidFill>
                <a:latin typeface="+mn-lt"/>
              </a:rPr>
              <a:t>) </a:t>
            </a:r>
            <a:endParaRPr lang="ru-RU" sz="1600" b="1" i="1" kern="0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2" name="Стрелка вправо 9"/>
          <p:cNvSpPr>
            <a:spLocks noChangeArrowheads="1"/>
          </p:cNvSpPr>
          <p:nvPr/>
        </p:nvSpPr>
        <p:spPr bwMode="auto">
          <a:xfrm>
            <a:off x="3416808" y="2276856"/>
            <a:ext cx="9144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3" name="Стрелка вправо 11"/>
          <p:cNvSpPr>
            <a:spLocks noChangeArrowheads="1"/>
          </p:cNvSpPr>
          <p:nvPr/>
        </p:nvSpPr>
        <p:spPr bwMode="auto">
          <a:xfrm rot="10800000">
            <a:off x="7229856" y="2289048"/>
            <a:ext cx="838200" cy="533400"/>
          </a:xfrm>
          <a:prstGeom prst="rightArrow">
            <a:avLst>
              <a:gd name="adj1" fmla="val 50000"/>
              <a:gd name="adj2" fmla="val 50002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4" name="Стрелка вправо 12"/>
          <p:cNvSpPr>
            <a:spLocks noChangeArrowheads="1"/>
          </p:cNvSpPr>
          <p:nvPr/>
        </p:nvSpPr>
        <p:spPr bwMode="auto">
          <a:xfrm rot="5400000">
            <a:off x="7572756" y="4168140"/>
            <a:ext cx="1066800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5" name="Стрелка вправо 12"/>
          <p:cNvSpPr>
            <a:spLocks noChangeArrowheads="1"/>
          </p:cNvSpPr>
          <p:nvPr/>
        </p:nvSpPr>
        <p:spPr bwMode="auto">
          <a:xfrm rot="5400000">
            <a:off x="1976628" y="3058668"/>
            <a:ext cx="774192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9459820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Педагогічний працівник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=""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426720" y="1828800"/>
            <a:ext cx="11289791" cy="460857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0"/>
            <a:endParaRPr lang="ru-RU" sz="6000" u="sng" dirty="0">
              <a:solidFill>
                <a:srgbClr val="0070C0"/>
              </a:solidFill>
            </a:endParaRPr>
          </a:p>
        </p:txBody>
      </p:sp>
      <p:sp>
        <p:nvSpPr>
          <p:cNvPr id="5" name="Содержимое 2"/>
          <p:cNvSpPr txBox="1">
            <a:spLocks/>
          </p:cNvSpPr>
          <p:nvPr/>
        </p:nvSpPr>
        <p:spPr>
          <a:xfrm>
            <a:off x="1005840" y="2340863"/>
            <a:ext cx="4038600" cy="4169665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06000" marR="0" lvl="0" indent="-3060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Права: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самостійно обирає конкретні форми, види, напрями та суб'єктів надання освітніх послуг 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(п. 7)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може підвищувати 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кваліфікацію у різних суб'єктів 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(п. 7)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підвищує кваліфікацію згідно з планом ПК закладу освіти за кошти закладу, поза планом – за власні кошти 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(п. 17)</a:t>
            </a: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16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при викладанні декількох навчальних предметів самостійно обирає послідовність ПК за певними напрямами в межах загального обсягу (тривалості) ПК </a:t>
            </a:r>
            <a:r>
              <a:rPr kumimoji="0" lang="uk-UA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(п. 15).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6659880" y="2389632"/>
            <a:ext cx="4038600" cy="4120896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306000" marR="0" lvl="0" indent="-3060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Обов'язки:</a:t>
            </a:r>
          </a:p>
          <a:p>
            <a:pPr marL="96838" marR="0" lvl="0" indent="127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зобов'язаний підвищувати кваліфікацію </a:t>
            </a:r>
            <a:r>
              <a:rPr kumimoji="0" lang="uk-UA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п. 2).</a:t>
            </a: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;</a:t>
            </a:r>
          </a:p>
          <a:p>
            <a:pPr marL="96838" marR="0" lvl="0" indent="12700" algn="just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1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 протягом одного місяця після завершення ПК подає до педагогічної (вченої) ради закладу освіти клопотання про визнання результатів ПК та документ про проходження ПК </a:t>
            </a:r>
            <a:r>
              <a:rPr kumimoji="0" lang="uk-UA" sz="18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(п. 17).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9459820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100000">
              <a:schemeClr val="accent4">
                <a:lumMod val="60000"/>
                <a:lumOff val="40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6E9EA0F-FD88-464F-99D9-0E151D11E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7675" y="965198"/>
            <a:ext cx="11243732" cy="2058418"/>
          </a:xfrm>
        </p:spPr>
        <p:txBody>
          <a:bodyPr rtlCol="0" anchor="ctr">
            <a:normAutofit/>
          </a:bodyPr>
          <a:lstStyle/>
          <a:p>
            <a:r>
              <a:rPr lang="uk-UA" sz="6000" b="1" i="1" dirty="0" smtClean="0">
                <a:solidFill>
                  <a:schemeClr val="accent2">
                    <a:lumMod val="50000"/>
                  </a:schemeClr>
                </a:solidFill>
              </a:rPr>
              <a:t>Дякую за увагу!</a:t>
            </a:r>
            <a:endParaRPr lang="ru-RU" sz="6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7932A20C-8823-4E5C-BF21-C75BA56E76DE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black">
          <a:xfrm>
            <a:off x="742950" y="3314700"/>
            <a:ext cx="10805583" cy="2800349"/>
          </a:xfrm>
        </p:spPr>
        <p:txBody>
          <a:bodyPr rtlCol="0" anchor="ctr">
            <a:normAutofit/>
          </a:bodyPr>
          <a:lstStyle/>
          <a:p>
            <a:pPr algn="r">
              <a:spcAft>
                <a:spcPts val="3000"/>
              </a:spcAft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Aft>
                <a:spcPts val="3000"/>
              </a:spcAft>
            </a:pP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rtl="0">
              <a:spcAft>
                <a:spcPts val="3000"/>
              </a:spcAft>
            </a:pPr>
            <a:endParaRPr lang="ru-RU" sz="2000" cap="none" dirty="0">
              <a:solidFill>
                <a:srgbClr val="FFFFF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97280" y="3511296"/>
            <a:ext cx="1037539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uk-UA" sz="4400" dirty="0" smtClean="0"/>
              <a:t>Латуша Наталія Василівна</a:t>
            </a:r>
          </a:p>
          <a:p>
            <a:pPr algn="r"/>
            <a:r>
              <a:rPr lang="en-US" sz="4000" b="1" dirty="0" smtClean="0"/>
              <a:t>kursi_nmcvin@ukr.net</a:t>
            </a:r>
          </a:p>
          <a:p>
            <a:pPr algn="r"/>
            <a:r>
              <a:rPr lang="en-US" sz="4000" b="1" dirty="0" smtClean="0"/>
              <a:t>zbirnuk_pto@ukr.net</a:t>
            </a:r>
          </a:p>
          <a:p>
            <a:pPr algn="r"/>
            <a:r>
              <a:rPr lang="en-US" sz="4000" b="1" dirty="0" smtClean="0"/>
              <a:t>0972142168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18060378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cove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ический объект 3" descr="Преподаватель">
            <a:extLst>
              <a:ext uri="{FF2B5EF4-FFF2-40B4-BE49-F238E27FC236}">
                <a16:creationId xmlns="" xmlns:a16="http://schemas.microsoft.com/office/drawing/2014/main" id="{5614277E-CACC-4F9D-8C27-FB73FCBFB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algn="ctr">
              <a:lnSpc>
                <a:spcPct val="130000"/>
              </a:lnSpc>
              <a:buNone/>
            </a:pPr>
            <a:r>
              <a:rPr lang="uk-UA" sz="3200" b="1" i="1" dirty="0" smtClean="0">
                <a:solidFill>
                  <a:srgbClr val="2E0C1F"/>
                </a:solidFill>
                <a:ea typeface="Times New Roman" pitchFamily="18" charset="0"/>
                <a:cs typeface="Arial" charset="0"/>
              </a:rPr>
              <a:t>ПОРЯДОК</a:t>
            </a:r>
          </a:p>
          <a:p>
            <a:pPr algn="ctr">
              <a:lnSpc>
                <a:spcPct val="130000"/>
              </a:lnSpc>
              <a:buNone/>
            </a:pPr>
            <a:r>
              <a:rPr lang="uk-UA" sz="3200" b="1" i="1" dirty="0" smtClean="0">
                <a:solidFill>
                  <a:srgbClr val="2E0C1F"/>
                </a:solidFill>
                <a:ea typeface="Times New Roman" pitchFamily="18" charset="0"/>
                <a:cs typeface="Arial" charset="0"/>
              </a:rPr>
              <a:t>підвищення кваліфікації педагогічних і науково-педагогічних працівників</a:t>
            </a:r>
          </a:p>
          <a:p>
            <a:pPr algn="ctr">
              <a:lnSpc>
                <a:spcPct val="130000"/>
              </a:lnSpc>
              <a:buNone/>
            </a:pPr>
            <a:r>
              <a:rPr lang="uk-UA" sz="3200" b="1" dirty="0" smtClean="0">
                <a:solidFill>
                  <a:srgbClr val="2E0C1F"/>
                </a:solidFill>
                <a:ea typeface="Times New Roman" pitchFamily="18" charset="0"/>
                <a:cs typeface="Arial" charset="0"/>
              </a:rPr>
              <a:t>та</a:t>
            </a:r>
          </a:p>
          <a:p>
            <a:pPr algn="ctr">
              <a:lnSpc>
                <a:spcPct val="130000"/>
              </a:lnSpc>
              <a:buNone/>
            </a:pPr>
            <a:r>
              <a:rPr lang="uk-UA" sz="3200" b="1" i="1" dirty="0" smtClean="0">
                <a:solidFill>
                  <a:srgbClr val="2E0C1F"/>
                </a:solidFill>
                <a:ea typeface="Times New Roman" pitchFamily="18" charset="0"/>
                <a:cs typeface="Arial" charset="0"/>
              </a:rPr>
              <a:t>зміни внесені згідно з Постановою КМУ №1133 від 27.12. 2019р.</a:t>
            </a:r>
            <a:endParaRPr lang="ru-RU" sz="3200" dirty="0" smtClean="0">
              <a:solidFill>
                <a:srgbClr val="2E0C1F"/>
              </a:solidFill>
              <a:ea typeface="Times New Roman" pitchFamily="18" charset="0"/>
              <a:cs typeface="Arial" charset="0"/>
            </a:endParaRPr>
          </a:p>
          <a:p>
            <a:pPr rtl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r>
              <a:rPr lang="uk-UA" b="1" dirty="0" smtClean="0">
                <a:ea typeface="Times New Roman" pitchFamily="18" charset="0"/>
                <a:cs typeface="Arial" charset="0"/>
              </a:rPr>
              <a:t>Постанова КМУ </a:t>
            </a:r>
            <a:br>
              <a:rPr lang="uk-UA" b="1" dirty="0" smtClean="0">
                <a:ea typeface="Times New Roman" pitchFamily="18" charset="0"/>
                <a:cs typeface="Arial" charset="0"/>
              </a:rPr>
            </a:br>
            <a:r>
              <a:rPr lang="uk-UA" b="1" dirty="0" smtClean="0">
                <a:ea typeface="Times New Roman" pitchFamily="18" charset="0"/>
                <a:cs typeface="Arial" charset="0"/>
              </a:rPr>
              <a:t>№800 від 21.08.2019 року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09803609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Графический объект 3" descr="Преподаватель">
            <a:extLst>
              <a:ext uri="{FF2B5EF4-FFF2-40B4-BE49-F238E27FC236}">
                <a16:creationId xmlns="" xmlns:a16="http://schemas.microsoft.com/office/drawing/2014/main" id="{5614277E-CACC-4F9D-8C27-FB73FCBFB4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13925" y="633056"/>
            <a:ext cx="1152000" cy="1152000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5B13C35-702B-4BCE-824F-AAADB309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marL="95250" indent="260350" algn="just">
              <a:lnSpc>
                <a:spcPct val="130000"/>
              </a:lnSpc>
              <a:buNone/>
              <a:defRPr/>
            </a:pP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Педагогічні працівники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</a:rPr>
              <a:t>зобов'язані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</a:rPr>
              <a:t>постійно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 підвищувати свою кваліфікацію </a:t>
            </a:r>
            <a:r>
              <a:rPr lang="uk-UA" sz="2800" b="1" i="1" dirty="0" smtClean="0">
                <a:solidFill>
                  <a:srgbClr val="00B050"/>
                </a:solidFill>
              </a:rPr>
              <a:t>(п.2).</a:t>
            </a:r>
          </a:p>
          <a:p>
            <a:pPr marL="95250" indent="260350" algn="just">
              <a:lnSpc>
                <a:spcPct val="130000"/>
              </a:lnSpc>
              <a:buNone/>
              <a:defRPr/>
            </a:pP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</a:rPr>
              <a:t>Метою ПК  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педагогічних працівників є їх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</a:rPr>
              <a:t>професійний розвиток 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відповідно до державної політики у галузі освіти та забезпечення якості освіти </a:t>
            </a:r>
            <a:r>
              <a:rPr lang="uk-UA" sz="2800" b="1" i="1" dirty="0" smtClean="0">
                <a:solidFill>
                  <a:srgbClr val="00B050"/>
                </a:solidFill>
              </a:rPr>
              <a:t>(п.3).</a:t>
            </a:r>
          </a:p>
          <a:p>
            <a:pPr marL="95250" indent="260350" algn="just">
              <a:lnSpc>
                <a:spcPct val="130000"/>
              </a:lnSpc>
              <a:buNone/>
              <a:defRPr/>
            </a:pP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Педагогічні працівники </a:t>
            </a:r>
            <a:r>
              <a:rPr lang="en-US" sz="28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можуть підвищувати кваліфікацію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</a:rPr>
              <a:t>в Україні та за кордоном 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(крім держави, що визнана Верховною </a:t>
            </a:r>
            <a:r>
              <a:rPr lang="uk-UA" sz="2800" i="1" spc="-30" dirty="0" smtClean="0">
                <a:solidFill>
                  <a:schemeClr val="accent2">
                    <a:lumMod val="50000"/>
                  </a:schemeClr>
                </a:solidFill>
              </a:rPr>
              <a:t>Радою України державою-агресором чи державою окупантом)</a:t>
            </a:r>
            <a:r>
              <a:rPr lang="uk-UA" sz="2800" i="1" spc="-30" dirty="0" smtClean="0">
                <a:solidFill>
                  <a:srgbClr val="7030A0"/>
                </a:solidFill>
              </a:rPr>
              <a:t> </a:t>
            </a:r>
            <a:r>
              <a:rPr lang="uk-UA" sz="2800" b="1" i="1" spc="-30" dirty="0" smtClean="0">
                <a:solidFill>
                  <a:srgbClr val="00B050"/>
                </a:solidFill>
              </a:rPr>
              <a:t>(п. 5).</a:t>
            </a:r>
            <a:endParaRPr lang="ru-RU" sz="2800" b="1" i="1" spc="-30" dirty="0" smtClean="0">
              <a:solidFill>
                <a:srgbClr val="00B050"/>
              </a:solidFill>
            </a:endParaRPr>
          </a:p>
          <a:p>
            <a:pPr rtl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C93C0E1-1796-41B4-AF64-2A823C4C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Мета підвищення кваліфікації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8036093"/>
      </p:ext>
    </p:extLst>
  </p:cSld>
  <p:clrMapOvr>
    <a:masterClrMapping/>
  </p:clrMapOvr>
  <p:transition spd="med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B9C974-1FBD-45F1-9D81-5427101D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7568"/>
            <a:ext cx="11029615" cy="4620768"/>
          </a:xfrm>
        </p:spPr>
        <p:txBody>
          <a:bodyPr rtlCol="0">
            <a:normAutofit lnSpcReduction="10000"/>
          </a:bodyPr>
          <a:lstStyle/>
          <a:p>
            <a:pPr>
              <a:buNone/>
              <a:defRPr/>
            </a:pPr>
            <a:r>
              <a:rPr lang="uk-UA" sz="2400" b="1" i="1" kern="0" dirty="0" smtClean="0">
                <a:solidFill>
                  <a:srgbClr val="002060"/>
                </a:solidFill>
              </a:rPr>
              <a:t>Дошкільна, позашкільна освіта</a:t>
            </a:r>
            <a:endParaRPr lang="en-US" sz="2400" b="1" i="1" kern="0" dirty="0" smtClean="0">
              <a:solidFill>
                <a:srgbClr val="002060"/>
              </a:solidFill>
            </a:endParaRPr>
          </a:p>
          <a:p>
            <a:pPr>
              <a:buNone/>
              <a:defRPr/>
            </a:pP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Не рідше одного разу на </a:t>
            </a:r>
            <a:r>
              <a:rPr lang="uk-UA" kern="0" dirty="0" smtClean="0">
                <a:solidFill>
                  <a:schemeClr val="accent2">
                    <a:lumMod val="50000"/>
                  </a:schemeClr>
                </a:solidFill>
              </a:rPr>
              <a:t>5 років, не менше </a:t>
            </a: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120 годин</a:t>
            </a:r>
            <a:endParaRPr lang="en-US" b="1" kern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950913">
              <a:buNone/>
              <a:defRPr/>
            </a:pPr>
            <a:r>
              <a:rPr lang="uk-UA" sz="2400" b="1" i="1" kern="0" dirty="0" smtClean="0">
                <a:solidFill>
                  <a:srgbClr val="002060"/>
                </a:solidFill>
              </a:rPr>
              <a:t>Загальна середня освіта</a:t>
            </a:r>
          </a:p>
          <a:p>
            <a:pPr marL="304800" indent="950913">
              <a:buNone/>
              <a:defRPr/>
            </a:pP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Щорічно</a:t>
            </a:r>
            <a:r>
              <a:rPr lang="uk-UA" kern="0" dirty="0" smtClean="0">
                <a:solidFill>
                  <a:schemeClr val="accent2">
                    <a:lumMod val="50000"/>
                  </a:schemeClr>
                </a:solidFill>
              </a:rPr>
              <a:t> упродовж  5 років, не менше </a:t>
            </a: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150 годин</a:t>
            </a:r>
            <a:endParaRPr lang="en-US" b="1" kern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1852613">
              <a:buNone/>
              <a:defRPr/>
            </a:pPr>
            <a:r>
              <a:rPr lang="uk-UA" sz="2400" b="1" i="1" kern="0" dirty="0" smtClean="0">
                <a:solidFill>
                  <a:srgbClr val="002060"/>
                </a:solidFill>
              </a:rPr>
              <a:t>Професійна (професійно-технічна) освіта</a:t>
            </a:r>
            <a:endParaRPr lang="en-US" sz="2400" b="1" i="1" kern="0" dirty="0" smtClean="0">
              <a:solidFill>
                <a:srgbClr val="002060"/>
              </a:solidFill>
            </a:endParaRPr>
          </a:p>
          <a:p>
            <a:pPr marL="304800" indent="1852613">
              <a:buNone/>
              <a:defRPr/>
            </a:pP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Не рідше одного разу на</a:t>
            </a:r>
            <a:r>
              <a:rPr lang="uk-UA" kern="0" dirty="0" smtClean="0">
                <a:solidFill>
                  <a:schemeClr val="accent2">
                    <a:lumMod val="50000"/>
                  </a:schemeClr>
                </a:solidFill>
              </a:rPr>
              <a:t> 5 років, не менше </a:t>
            </a: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150 годин </a:t>
            </a:r>
            <a:r>
              <a:rPr lang="uk-UA" b="1" i="1" kern="0" dirty="0" smtClean="0">
                <a:solidFill>
                  <a:srgbClr val="00B050"/>
                </a:solidFill>
              </a:rPr>
              <a:t>(п. 14; п.16)</a:t>
            </a:r>
            <a:endParaRPr lang="en-US" b="1" i="1" kern="0" dirty="0" smtClean="0">
              <a:solidFill>
                <a:srgbClr val="00B050"/>
              </a:solidFill>
            </a:endParaRPr>
          </a:p>
          <a:p>
            <a:pPr marL="304800" indent="2657475">
              <a:buNone/>
              <a:defRPr/>
            </a:pPr>
            <a:r>
              <a:rPr lang="uk-UA" sz="2400" b="1" i="1" kern="0" dirty="0" smtClean="0">
                <a:solidFill>
                  <a:srgbClr val="002060"/>
                </a:solidFill>
              </a:rPr>
              <a:t>Фахова передвища освіта</a:t>
            </a:r>
            <a:endParaRPr lang="en-US" sz="2400" b="1" i="1" kern="0" dirty="0" smtClean="0">
              <a:solidFill>
                <a:srgbClr val="002060"/>
              </a:solidFill>
            </a:endParaRPr>
          </a:p>
          <a:p>
            <a:pPr marL="304800" indent="2657475">
              <a:buNone/>
              <a:defRPr/>
            </a:pP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Щорічно</a:t>
            </a:r>
            <a:r>
              <a:rPr lang="uk-UA" kern="0" dirty="0" smtClean="0">
                <a:solidFill>
                  <a:schemeClr val="accent2">
                    <a:lumMod val="50000"/>
                  </a:schemeClr>
                </a:solidFill>
              </a:rPr>
              <a:t> упродовж  5 років, не менше </a:t>
            </a: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120 годин</a:t>
            </a:r>
            <a:endParaRPr lang="en-US" b="1" kern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4800" indent="4181475">
              <a:buNone/>
              <a:defRPr/>
            </a:pPr>
            <a:r>
              <a:rPr lang="uk-UA" sz="2400" b="1" i="1" kern="0" dirty="0" smtClean="0">
                <a:solidFill>
                  <a:srgbClr val="002060"/>
                </a:solidFill>
              </a:rPr>
              <a:t>Вища та післядипломна освіта</a:t>
            </a:r>
            <a:endParaRPr lang="en-US" sz="2400" b="1" i="1" kern="0" dirty="0" smtClean="0">
              <a:solidFill>
                <a:srgbClr val="002060"/>
              </a:solidFill>
            </a:endParaRPr>
          </a:p>
          <a:p>
            <a:pPr marL="304800" indent="4181475">
              <a:buNone/>
              <a:defRPr/>
            </a:pPr>
            <a:r>
              <a:rPr lang="uk-UA" sz="1600" b="1" kern="0" dirty="0" smtClean="0">
                <a:solidFill>
                  <a:schemeClr val="accent2">
                    <a:lumMod val="50000"/>
                  </a:schemeClr>
                </a:solidFill>
              </a:rPr>
              <a:t>Не рідше одного разу на</a:t>
            </a:r>
            <a:r>
              <a:rPr lang="uk-UA" sz="1600" kern="0" dirty="0" smtClean="0">
                <a:solidFill>
                  <a:schemeClr val="accent2">
                    <a:lumMod val="50000"/>
                  </a:schemeClr>
                </a:solidFill>
              </a:rPr>
              <a:t> 5 років, не менше </a:t>
            </a:r>
            <a:r>
              <a:rPr lang="uk-UA" b="1" kern="0" dirty="0" smtClean="0">
                <a:solidFill>
                  <a:schemeClr val="accent2">
                    <a:lumMod val="50000"/>
                  </a:schemeClr>
                </a:solidFill>
              </a:rPr>
              <a:t>6 кредитів ЄКТС*</a:t>
            </a:r>
          </a:p>
          <a:p>
            <a:pPr algn="r">
              <a:buNone/>
              <a:defRPr/>
            </a:pPr>
            <a:r>
              <a:rPr lang="uk-UA" sz="1400" i="1" kern="0" dirty="0" smtClean="0"/>
              <a:t>* один кредит ЄКТС – 30 годин</a:t>
            </a:r>
            <a:endParaRPr lang="ru-RU" sz="1400" i="1" kern="0" dirty="0" smtClean="0"/>
          </a:p>
          <a:p>
            <a:pPr>
              <a:buNone/>
              <a:defRPr/>
            </a:pPr>
            <a:endParaRPr lang="uk-UA" b="1" i="1" kern="0" dirty="0" smtClean="0">
              <a:solidFill>
                <a:srgbClr val="00B0F0"/>
              </a:solidFill>
            </a:endParaRPr>
          </a:p>
          <a:p>
            <a:pPr algn="ctr">
              <a:buNone/>
              <a:defRPr/>
            </a:pPr>
            <a:endParaRPr lang="uk-UA" b="1" i="1" kern="0" dirty="0" smtClean="0">
              <a:solidFill>
                <a:srgbClr val="00B0F0"/>
              </a:solidFill>
            </a:endParaRPr>
          </a:p>
          <a:p>
            <a:pPr rtl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951106-A246-4D28-94E0-0BCD20C7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Тривалість підвищення кваліфікації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  <p:pic>
        <p:nvPicPr>
          <p:cNvPr id="5" name="Графический объект 4" descr="Секундомер">
            <a:extLst>
              <a:ext uri="{FF2B5EF4-FFF2-40B4-BE49-F238E27FC236}">
                <a16:creationId xmlns="" xmlns:a16="http://schemas.microsoft.com/office/drawing/2014/main" id="{EDECF593-A2F8-4D73-A987-C3F058D1F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23928201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56880"/>
          </a:xfrm>
        </p:spPr>
        <p:txBody>
          <a:bodyPr rtlCol="0">
            <a:noAutofit/>
          </a:bodyPr>
          <a:lstStyle/>
          <a:p>
            <a:pPr marL="304800" indent="596900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1. Інституційна</a:t>
            </a:r>
          </a:p>
          <a:p>
            <a:pPr marL="304800" indent="596900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*очна (денна і вечірня)</a:t>
            </a:r>
          </a:p>
          <a:p>
            <a:pPr marL="304800" indent="596900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* заочна</a:t>
            </a:r>
          </a:p>
          <a:p>
            <a:pPr marL="304800" indent="1487488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2. Дистанційна</a:t>
            </a:r>
          </a:p>
          <a:p>
            <a:pPr marL="304800" indent="2925763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3. Мережева</a:t>
            </a:r>
          </a:p>
          <a:p>
            <a:pPr marL="304800" indent="4181475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4. Дуальна</a:t>
            </a:r>
          </a:p>
          <a:p>
            <a:pPr marL="304800" indent="5340350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5. На робочому місці</a:t>
            </a:r>
          </a:p>
          <a:p>
            <a:pPr marL="304800" indent="7412038">
              <a:buNone/>
              <a:defRPr/>
            </a:pPr>
            <a:r>
              <a:rPr lang="uk-UA" sz="2000" b="1" dirty="0" smtClean="0">
                <a:solidFill>
                  <a:schemeClr val="accent2">
                    <a:lumMod val="50000"/>
                  </a:schemeClr>
                </a:solidFill>
              </a:rPr>
              <a:t>6. На виробництві</a:t>
            </a:r>
          </a:p>
          <a:p>
            <a:pPr indent="-160338" algn="ctr">
              <a:buNone/>
              <a:defRPr/>
            </a:pPr>
            <a:r>
              <a:rPr lang="uk-UA" sz="2000" b="1" i="1" dirty="0" smtClean="0">
                <a:solidFill>
                  <a:schemeClr val="accent2">
                    <a:lumMod val="50000"/>
                  </a:schemeClr>
                </a:solidFill>
              </a:rPr>
              <a:t>Форми підвищення кваліфікації можуть поєднуватися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Форми підвищення кваліфікації </a:t>
            </a:r>
            <a:r>
              <a:rPr lang="uk-UA" sz="2400" b="1" i="1" dirty="0" smtClean="0">
                <a:solidFill>
                  <a:srgbClr val="00B050"/>
                </a:solidFill>
              </a:rPr>
              <a:t>(п.6)</a:t>
            </a:r>
            <a:endParaRPr lang="ru-RU" dirty="0"/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=""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08342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56880"/>
          </a:xfrm>
        </p:spPr>
        <p:txBody>
          <a:bodyPr rtlCol="0">
            <a:noAutofit/>
          </a:bodyPr>
          <a:lstStyle/>
          <a:p>
            <a:pPr marL="0" indent="182563" algn="just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1. Навчання за програмою ПК, у тому числі участь у семінарах, практикумах, тренінгах, вебінарах, майстер-класах тощо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. </a:t>
            </a:r>
            <a:endParaRPr lang="uk-UA" sz="2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182563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2. Стажування </a:t>
            </a:r>
          </a:p>
          <a:p>
            <a:pPr marL="0" indent="182563">
              <a:buNone/>
              <a:defRPr/>
            </a:pPr>
            <a:r>
              <a:rPr lang="uk-UA" sz="2000" i="1" dirty="0" smtClean="0">
                <a:solidFill>
                  <a:schemeClr val="accent2">
                    <a:lumMod val="50000"/>
                  </a:schemeClr>
                </a:solidFill>
              </a:rPr>
              <a:t>Можуть бути визнані як ПК </a:t>
            </a:r>
            <a:r>
              <a:rPr lang="en-US" sz="20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000" b="1" i="1" dirty="0" smtClean="0">
                <a:solidFill>
                  <a:srgbClr val="00B050"/>
                </a:solidFill>
              </a:rPr>
              <a:t>(</a:t>
            </a:r>
            <a:r>
              <a:rPr lang="uk-UA" sz="2000" b="1" i="1" dirty="0" smtClean="0">
                <a:solidFill>
                  <a:srgbClr val="00B050"/>
                </a:solidFill>
              </a:rPr>
              <a:t>п. 26</a:t>
            </a:r>
            <a:r>
              <a:rPr lang="en-US" sz="2000" b="1" i="1" dirty="0" smtClean="0">
                <a:solidFill>
                  <a:srgbClr val="00B050"/>
                </a:solidFill>
              </a:rPr>
              <a:t>)</a:t>
            </a:r>
            <a:endParaRPr lang="uk-UA" sz="2000" b="1" i="1" dirty="0" smtClean="0">
              <a:solidFill>
                <a:srgbClr val="00B050"/>
              </a:solidFill>
            </a:endParaRPr>
          </a:p>
          <a:p>
            <a:pPr marL="0" indent="627063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участь у програмах академічної мобільності 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</a:rPr>
              <a:t>(не більше ніж 30 год.</a:t>
            </a:r>
            <a:r>
              <a:rPr lang="en-US" sz="1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</a:rPr>
              <a:t>або один кредит ЄКТС на рік) </a:t>
            </a:r>
            <a:r>
              <a:rPr lang="uk-UA" sz="2000" b="1" i="1" dirty="0" smtClean="0">
                <a:solidFill>
                  <a:srgbClr val="00B050"/>
                </a:solidFill>
              </a:rPr>
              <a:t>(п. 27)</a:t>
            </a:r>
          </a:p>
          <a:p>
            <a:pPr marL="0" indent="627063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наукове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стажування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400" dirty="0" smtClean="0">
                <a:solidFill>
                  <a:schemeClr val="accent2">
                    <a:lumMod val="50000"/>
                  </a:schemeClr>
                </a:solidFill>
              </a:rPr>
              <a:t>(в обсязі 30 год. 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</a:rPr>
              <a:t>або один кредит ЄКТС</a:t>
            </a:r>
            <a:r>
              <a:rPr lang="uk-UA" sz="1400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uk-UA" sz="2000" b="1" i="1" dirty="0" smtClean="0">
                <a:solidFill>
                  <a:srgbClr val="00B050"/>
                </a:solidFill>
              </a:rPr>
              <a:t>(п. </a:t>
            </a:r>
            <a:r>
              <a:rPr lang="uk-UA" sz="2000" b="1" i="1" dirty="0" smtClean="0">
                <a:solidFill>
                  <a:srgbClr val="00B050"/>
                </a:solidFill>
              </a:rPr>
              <a:t>28)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627063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самоосвіта 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</a:rPr>
              <a:t>(не більше ніж 30 год.</a:t>
            </a:r>
            <a:r>
              <a:rPr lang="en-US" sz="14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</a:rPr>
              <a:t>або один кредит ЄКТС на рік</a:t>
            </a:r>
            <a:r>
              <a:rPr lang="uk-UA" sz="1400" i="1" dirty="0" smtClean="0">
                <a:solidFill>
                  <a:schemeClr val="accent2">
                    <a:lumMod val="50000"/>
                  </a:schemeClr>
                </a:solidFill>
              </a:rPr>
              <a:t>) </a:t>
            </a:r>
            <a:r>
              <a:rPr lang="uk-UA" sz="2000" b="1" i="1" dirty="0" smtClean="0">
                <a:solidFill>
                  <a:srgbClr val="00B050"/>
                </a:solidFill>
              </a:rPr>
              <a:t>(п. </a:t>
            </a:r>
            <a:r>
              <a:rPr lang="uk-UA" sz="2000" b="1" i="1" dirty="0" smtClean="0">
                <a:solidFill>
                  <a:srgbClr val="00B050"/>
                </a:solidFill>
              </a:rPr>
              <a:t>29)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627063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здобуття наукового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ступеня </a:t>
            </a:r>
            <a:r>
              <a:rPr lang="uk-UA" sz="2000" b="1" i="1" dirty="0" smtClean="0">
                <a:solidFill>
                  <a:srgbClr val="00B050"/>
                </a:solidFill>
              </a:rPr>
              <a:t>(</a:t>
            </a:r>
            <a:r>
              <a:rPr lang="uk-UA" sz="2000" b="1" i="1" dirty="0" smtClean="0">
                <a:solidFill>
                  <a:srgbClr val="00B050"/>
                </a:solidFill>
              </a:rPr>
              <a:t>п. </a:t>
            </a:r>
            <a:r>
              <a:rPr lang="uk-UA" sz="2000" b="1" i="1" dirty="0" smtClean="0">
                <a:solidFill>
                  <a:srgbClr val="00B050"/>
                </a:solidFill>
              </a:rPr>
              <a:t>30)</a:t>
            </a:r>
            <a:endParaRPr lang="uk-UA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627063">
              <a:buNone/>
              <a:defRPr/>
            </a:pP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- здобуття вищої </a:t>
            </a: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</a:rPr>
              <a:t>освіти </a:t>
            </a:r>
            <a:r>
              <a:rPr lang="uk-UA" sz="2000" b="1" i="1" dirty="0" smtClean="0">
                <a:solidFill>
                  <a:srgbClr val="00B050"/>
                </a:solidFill>
              </a:rPr>
              <a:t>(</a:t>
            </a:r>
            <a:r>
              <a:rPr lang="uk-UA" sz="2000" b="1" i="1" dirty="0" smtClean="0">
                <a:solidFill>
                  <a:srgbClr val="00B050"/>
                </a:solidFill>
              </a:rPr>
              <a:t>п. </a:t>
            </a:r>
            <a:r>
              <a:rPr lang="uk-UA" sz="2000" b="1" i="1" dirty="0" smtClean="0">
                <a:solidFill>
                  <a:srgbClr val="00B050"/>
                </a:solidFill>
              </a:rPr>
              <a:t>30)</a:t>
            </a:r>
            <a:endParaRPr lang="en-US" sz="2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627063" algn="ctr">
              <a:buNone/>
              <a:defRPr/>
            </a:pPr>
            <a:r>
              <a:rPr lang="uk-UA" sz="2000" b="1" i="1" kern="0" dirty="0" smtClean="0">
                <a:solidFill>
                  <a:schemeClr val="accent2">
                    <a:lumMod val="50000"/>
                  </a:schemeClr>
                </a:solidFill>
              </a:rPr>
              <a:t>Окремі види діяльності, можуть бути визнані як ПК</a:t>
            </a:r>
            <a:endParaRPr lang="ru-RU" sz="2000" b="1" i="1" kern="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627063">
              <a:buNone/>
              <a:defRPr/>
            </a:pPr>
            <a:endParaRPr lang="ru-RU" sz="2000" dirty="0" smtClean="0">
              <a:solidFill>
                <a:srgbClr val="7030A0"/>
              </a:solidFill>
            </a:endParaRPr>
          </a:p>
          <a:p>
            <a:pPr marL="304800" indent="596900"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Види підвищення кваліфікації </a:t>
            </a:r>
            <a:r>
              <a:rPr lang="ru-RU" sz="2400" b="1" i="1" dirty="0" smtClean="0">
                <a:solidFill>
                  <a:srgbClr val="00B050"/>
                </a:solidFill>
              </a:rPr>
              <a:t>(п. 6)</a:t>
            </a:r>
            <a:endParaRPr lang="ru-RU" dirty="0"/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=""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08342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8B9C974-1FBD-45F1-9D81-5427101D14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77568"/>
            <a:ext cx="11029615" cy="4620768"/>
          </a:xfrm>
        </p:spPr>
        <p:txBody>
          <a:bodyPr rtlCol="0">
            <a:normAutofit/>
          </a:bodyPr>
          <a:lstStyle/>
          <a:p>
            <a:pPr>
              <a:buNone/>
              <a:defRPr/>
            </a:pPr>
            <a:endParaRPr lang="uk-UA" b="1" i="1" kern="0" dirty="0" smtClean="0">
              <a:solidFill>
                <a:srgbClr val="00B0F0"/>
              </a:solidFill>
            </a:endParaRPr>
          </a:p>
          <a:p>
            <a:pPr algn="ctr">
              <a:buNone/>
              <a:defRPr/>
            </a:pPr>
            <a:endParaRPr lang="uk-UA" b="1" i="1" kern="0" dirty="0" smtClean="0">
              <a:solidFill>
                <a:srgbClr val="00B0F0"/>
              </a:solidFill>
            </a:endParaRPr>
          </a:p>
          <a:p>
            <a:pPr rtl="0">
              <a:buNone/>
            </a:pPr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2D951106-A246-4D28-94E0-0BCD20C76F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Навчання за програмою ПК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  <p:pic>
        <p:nvPicPr>
          <p:cNvPr id="5" name="Графический объект 4" descr="Секундомер">
            <a:extLst>
              <a:ext uri="{FF2B5EF4-FFF2-40B4-BE49-F238E27FC236}">
                <a16:creationId xmlns="" xmlns:a16="http://schemas.microsoft.com/office/drawing/2014/main" id="{EDECF593-A2F8-4D73-A987-C3F058D1F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1298448" y="2048256"/>
            <a:ext cx="3505200" cy="4230624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 anchor="t" anchorCtr="0">
            <a:normAutofit/>
          </a:bodyPr>
          <a:lstStyle/>
          <a:p>
            <a:pPr marL="306000" marR="0" lvl="0" indent="-30600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kumimoji="0" lang="uk-UA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Програма ПК:</a:t>
            </a: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- затверджується суб'єктом ПК</a:t>
            </a:r>
            <a:endParaRPr lang="en-US" sz="2800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06000" marR="0" lvl="0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Tx/>
              <a:buNone/>
              <a:tabLst/>
              <a:defRPr/>
            </a:pP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</a:rPr>
              <a:t>- оприлюднюється на сайті суб'єкта</a:t>
            </a:r>
            <a:endParaRPr lang="ru-RU" sz="2800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7" name="Содержимое 2"/>
          <p:cNvSpPr txBox="1">
            <a:spLocks/>
          </p:cNvSpPr>
          <p:nvPr/>
        </p:nvSpPr>
        <p:spPr bwMode="auto">
          <a:xfrm>
            <a:off x="6169152" y="1965960"/>
            <a:ext cx="4959096" cy="1600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uk-UA" sz="28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Аудиторна робота зараховується в </a:t>
            </a:r>
            <a:r>
              <a:rPr lang="uk-UA" sz="2800" i="1" kern="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годинах</a:t>
            </a:r>
            <a:endParaRPr lang="en-US" sz="2800" i="1" kern="0" dirty="0" smtClean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uk-UA" sz="2400" b="1" i="1" kern="0" dirty="0" smtClean="0">
                <a:solidFill>
                  <a:srgbClr val="00B050"/>
                </a:solidFill>
                <a:latin typeface="+mn-lt"/>
              </a:rPr>
              <a:t>(</a:t>
            </a:r>
            <a:r>
              <a:rPr lang="uk-UA" sz="2400" b="1" i="1" kern="0" dirty="0">
                <a:solidFill>
                  <a:srgbClr val="00B050"/>
                </a:solidFill>
                <a:latin typeface="+mn-lt"/>
              </a:rPr>
              <a:t>п. 10)</a:t>
            </a: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+mn-lt"/>
            </a:endParaRPr>
          </a:p>
        </p:txBody>
      </p:sp>
      <p:sp>
        <p:nvSpPr>
          <p:cNvPr id="8" name="Содержимое 2"/>
          <p:cNvSpPr txBox="1">
            <a:spLocks/>
          </p:cNvSpPr>
          <p:nvPr/>
        </p:nvSpPr>
        <p:spPr bwMode="auto">
          <a:xfrm>
            <a:off x="6193536" y="3724656"/>
            <a:ext cx="4925568" cy="2743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endParaRPr lang="uk-UA" sz="800" i="1" kern="0" dirty="0"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uk-UA" sz="24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Аудиторна </a:t>
            </a:r>
            <a:r>
              <a:rPr lang="en-US" sz="24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+ </a:t>
            </a:r>
            <a:endParaRPr lang="uk-UA" sz="2400" i="1" kern="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uk-UA" sz="2400" i="1" kern="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самостійна (позааудиторна) робота зараховується в кредитах ЄКТС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uk-UA" sz="2000" b="1" i="1" kern="0" dirty="0">
                <a:solidFill>
                  <a:srgbClr val="00B050"/>
                </a:solidFill>
                <a:latin typeface="+mn-lt"/>
              </a:rPr>
              <a:t>(п. 10)</a:t>
            </a:r>
            <a:endParaRPr lang="uk-UA" sz="2000" b="1" i="1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sz="1600" kern="0" dirty="0">
              <a:latin typeface="+mn-lt"/>
            </a:endParaRPr>
          </a:p>
        </p:txBody>
      </p:sp>
      <p:sp>
        <p:nvSpPr>
          <p:cNvPr id="9" name="Стрелка вправо 5"/>
          <p:cNvSpPr>
            <a:spLocks noChangeArrowheads="1"/>
          </p:cNvSpPr>
          <p:nvPr/>
        </p:nvSpPr>
        <p:spPr bwMode="auto">
          <a:xfrm>
            <a:off x="4645152" y="2688336"/>
            <a:ext cx="1962912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10" name="Стрелка вправо 5"/>
          <p:cNvSpPr>
            <a:spLocks noChangeArrowheads="1"/>
          </p:cNvSpPr>
          <p:nvPr/>
        </p:nvSpPr>
        <p:spPr bwMode="auto">
          <a:xfrm>
            <a:off x="4645152" y="5175504"/>
            <a:ext cx="1962912" cy="5334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0" hangingPunct="0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39282018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6EBE25F-EA7E-41D8-8362-014D6953C6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53184"/>
            <a:ext cx="11029615" cy="4584192"/>
          </a:xfrm>
        </p:spPr>
        <p:txBody>
          <a:bodyPr rtlCol="0">
            <a:noAutofit/>
          </a:bodyPr>
          <a:lstStyle/>
          <a:p>
            <a:pPr marL="0" indent="0" algn="just" eaLnBrk="0" hangingPunct="0">
              <a:buNone/>
            </a:pP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- розвиток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професійних компетентностей 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(знання навчального предмета, фахових методик, технологій);</a:t>
            </a:r>
          </a:p>
          <a:p>
            <a:pPr marL="0" indent="0" algn="just" eaLnBrk="0" hangingPunct="0">
              <a:buNone/>
            </a:pP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- формування у здобувачів освіти спільних для ключових компетентностей вмінь,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визначених частиною першою статті 12 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Закону України </a:t>
            </a:r>
            <a:r>
              <a:rPr lang="uk-UA" sz="1600" i="1" dirty="0" err="1" smtClean="0">
                <a:solidFill>
                  <a:schemeClr val="accent2">
                    <a:lumMod val="50000"/>
                  </a:schemeClr>
                </a:solidFill>
              </a:rPr>
              <a:t>“Про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uk-UA" sz="1600" i="1" dirty="0" err="1" smtClean="0">
                <a:solidFill>
                  <a:schemeClr val="accent2">
                    <a:lumMod val="50000"/>
                  </a:schemeClr>
                </a:solidFill>
              </a:rPr>
              <a:t>освіту”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;</a:t>
            </a:r>
          </a:p>
          <a:p>
            <a:pPr marL="0" indent="0" algn="just" eaLnBrk="0" hangingPunct="0">
              <a:buNone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1600" b="1" i="1" dirty="0" err="1" smtClean="0">
                <a:solidFill>
                  <a:schemeClr val="accent2">
                    <a:lumMod val="50000"/>
                  </a:schemeClr>
                </a:solidFill>
              </a:rPr>
              <a:t>психолого-фізіологічні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 особливості здобувачів освіти певного віку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, основи андрагогіки;</a:t>
            </a:r>
          </a:p>
          <a:p>
            <a:pPr marL="0" indent="0" algn="just" eaLnBrk="0" hangingPunct="0">
              <a:buNone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- створення безпечного та інклюзивного освітнього середовища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, особливості (специфіка) інклюзивного навчання, забезпечення додаткової підтримки в освітньому процесі дітей з особливими освітніми потребами;</a:t>
            </a:r>
          </a:p>
          <a:p>
            <a:pPr marL="0" indent="0" algn="just" eaLnBrk="0" hangingPunct="0">
              <a:buNone/>
            </a:pP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використання інформаційно-комунікативних та цифрових технологій 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в освітньому процесі, включаючи електронне навчання, інформаційну та кібернетичну безпеку;</a:t>
            </a:r>
          </a:p>
          <a:p>
            <a:pPr marL="0" indent="0" algn="just" eaLnBrk="0" hangingPunct="0">
              <a:buNone/>
            </a:pP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- мовленнєва, цифрова, комунікаційна, інклюзивна, емоційно-етична компетентніст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ь;</a:t>
            </a:r>
          </a:p>
          <a:p>
            <a:pPr marL="0" indent="0" algn="just" eaLnBrk="0" hangingPunct="0">
              <a:buNone/>
            </a:pP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- формування професійних компетентностей галузевого спрямування, опанування новітніми виробничими технологіями, ознайомлення із сучасним устаткуванням, обладнанням, технікою, станом і тенденціями розвитку галузі економіки, підприємства, організації та установи, вимогами до рівня кваліфікації працівників за відповідними професіями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(для працівників закладів професійної (професійно-технічної) освіти);</a:t>
            </a:r>
          </a:p>
          <a:p>
            <a:pPr marL="0" indent="0" algn="just" eaLnBrk="0" hangingPunct="0">
              <a:buNone/>
            </a:pP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uk-UA" sz="1600" b="1" i="1" dirty="0" smtClean="0">
                <a:solidFill>
                  <a:schemeClr val="accent2">
                    <a:lumMod val="50000"/>
                  </a:schemeClr>
                </a:solidFill>
              </a:rPr>
              <a:t>розвиток управлінської компетентності </a:t>
            </a:r>
            <a:r>
              <a:rPr lang="uk-UA" sz="1600" i="1" dirty="0" smtClean="0">
                <a:solidFill>
                  <a:schemeClr val="accent2">
                    <a:lumMod val="50000"/>
                  </a:schemeClr>
                </a:solidFill>
              </a:rPr>
              <a:t>(для керівників закладів освіти, науково-методичних установ та їх заступників) тощо. </a:t>
            </a:r>
            <a:r>
              <a:rPr lang="uk-UA" sz="1600" i="1" dirty="0" smtClean="0"/>
              <a:t>(</a:t>
            </a:r>
            <a:r>
              <a:rPr lang="uk-UA" sz="1600" b="1" i="1" dirty="0" smtClean="0">
                <a:solidFill>
                  <a:srgbClr val="00B050"/>
                </a:solidFill>
              </a:rPr>
              <a:t>п. 15)</a:t>
            </a:r>
          </a:p>
          <a:p>
            <a:pPr marL="304800" indent="596900">
              <a:buNone/>
              <a:defRPr/>
            </a:pPr>
            <a:endParaRPr lang="ru-RU" sz="2000" b="1" dirty="0">
              <a:solidFill>
                <a:srgbClr val="7030A0"/>
              </a:solidFill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24E7AA8-036D-4F28-96BA-A52B66A33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Напрями підвищення кваліфікації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  <p:pic>
        <p:nvPicPr>
          <p:cNvPr id="5" name="Графический объект 4" descr="Контрольный список">
            <a:extLst>
              <a:ext uri="{FF2B5EF4-FFF2-40B4-BE49-F238E27FC236}">
                <a16:creationId xmlns="" xmlns:a16="http://schemas.microsoft.com/office/drawing/2014/main" id="{DEF978AA-586E-4790-8E74-51E8F5CE4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1192" y="7518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931083422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="" xmlns:a16="http://schemas.microsoft.com/office/drawing/2014/main" id="{E98DCA46-603B-4178-8707-30E192CE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r>
              <a:rPr lang="uk-UA" sz="3600" b="1" dirty="0" smtClean="0">
                <a:ea typeface="Times New Roman" pitchFamily="18" charset="0"/>
                <a:cs typeface="Arial" charset="0"/>
              </a:rPr>
              <a:t>ПК керівного складу</a:t>
            </a:r>
            <a:endParaRPr lang="ru-RU" sz="3600" b="1" dirty="0">
              <a:ea typeface="Times New Roman" pitchFamily="18" charset="0"/>
              <a:cs typeface="Arial" charset="0"/>
            </a:endParaRPr>
          </a:p>
        </p:txBody>
      </p:sp>
      <p:sp>
        <p:nvSpPr>
          <p:cNvPr id="8" name="Надпись 7">
            <a:hlinkClick r:id="rId3"/>
            <a:extLst>
              <a:ext uri="{FF2B5EF4-FFF2-40B4-BE49-F238E27FC236}">
                <a16:creationId xmlns="" xmlns:a16="http://schemas.microsoft.com/office/drawing/2014/main" id="{5FC6C278-4035-446A-A94B-030E792FDDF5}"/>
              </a:ext>
            </a:extLst>
          </p:cNvPr>
          <p:cNvSpPr txBox="1"/>
          <p:nvPr/>
        </p:nvSpPr>
        <p:spPr>
          <a:xfrm>
            <a:off x="426720" y="2249425"/>
            <a:ext cx="11289791" cy="40294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indent="531813" algn="just">
              <a:lnSpc>
                <a:spcPct val="130000"/>
              </a:lnSpc>
            </a:pPr>
            <a:r>
              <a:rPr lang="uk-UA" sz="3600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Керівник, заступники керівника, керівник філії, відділення, циклової, методичної комісії, які вперше призначені на відповідну посаду, проходять підвищення кваліфікації відповідно до займаної посади протягом двох перших років роботи </a:t>
            </a:r>
            <a:r>
              <a:rPr lang="uk-UA" sz="36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(п. 16).</a:t>
            </a:r>
          </a:p>
        </p:txBody>
      </p:sp>
    </p:spTree>
    <p:extLst>
      <p:ext uri="{BB962C8B-B14F-4D97-AF65-F5344CB8AC3E}">
        <p14:creationId xmlns="" xmlns:p14="http://schemas.microsoft.com/office/powerpoint/2010/main" val="2394598200"/>
      </p:ext>
    </p:extLst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f00315753">
  <a:themeElements>
    <a:clrScheme name="Custom 11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Custom 2">
      <a:majorFont>
        <a:latin typeface="Candara"/>
        <a:ea typeface=""/>
        <a:cs typeface=""/>
      </a:majorFont>
      <a:minorFont>
        <a:latin typeface="Candar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Office_30478010_TF00315753" id="{631149A1-011A-45E4-9F57-2335CCF887A7}" vid="{5B467B52-6233-434E-AB57-8B3ADBE0F66F}"/>
    </a:ext>
  </a:extLst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FC4EF74-2977-4065-95FE-55F8E4B639D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2658AF07-9E42-47AF-83DF-C9E8FADF71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53253B1-1887-43EF-BBA6-7E1941C427F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tf00315753</Template>
  <TotalTime>0</TotalTime>
  <Words>1213</Words>
  <PresentationFormat>Произвольный</PresentationFormat>
  <Paragraphs>179</Paragraphs>
  <Slides>18</Slides>
  <Notes>18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tf00315753</vt:lpstr>
      <vt:lpstr>Підвищення кваліфікації педагогічних працівників ЗП(ПТ)О</vt:lpstr>
      <vt:lpstr>Постанова КМУ  №800 від 21.08.2019 року </vt:lpstr>
      <vt:lpstr>Мета підвищення кваліфікації</vt:lpstr>
      <vt:lpstr>Тривалість підвищення кваліфікації</vt:lpstr>
      <vt:lpstr>Форми підвищення кваліфікації (п.6)</vt:lpstr>
      <vt:lpstr>Види підвищення кваліфікації (п. 6)</vt:lpstr>
      <vt:lpstr>Навчання за програмою ПК</vt:lpstr>
      <vt:lpstr>Напрями підвищення кваліфікації</vt:lpstr>
      <vt:lpstr>ПК керівного складу</vt:lpstr>
      <vt:lpstr>Алгоритм дій з ПК (п. 17)</vt:lpstr>
      <vt:lpstr>План ПК закладу освіти (П. 19)</vt:lpstr>
      <vt:lpstr>Визнання результатів ПК (п.24)</vt:lpstr>
      <vt:lpstr>Структура визнання результатів ПК (п. 25)</vt:lpstr>
      <vt:lpstr>Результати ПК (п. 13)</vt:lpstr>
      <vt:lpstr>Документ про ПК (п. 13)</vt:lpstr>
      <vt:lpstr>Фінансування ПК</vt:lpstr>
      <vt:lpstr>Педагогічний працівник</vt:lpstr>
      <vt:lpstr>Дякую за увагу!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2020-02-06T13:19:24Z</dcterms:created>
  <dcterms:modified xsi:type="dcterms:W3CDTF">2020-02-11T14:37:11Z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