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14" r:id="rId2"/>
    <p:sldId id="311" r:id="rId3"/>
    <p:sldId id="310" r:id="rId4"/>
    <p:sldId id="305" r:id="rId5"/>
    <p:sldId id="306" r:id="rId6"/>
    <p:sldId id="307" r:id="rId7"/>
    <p:sldId id="308" r:id="rId8"/>
    <p:sldId id="312" r:id="rId9"/>
    <p:sldId id="284" r:id="rId10"/>
    <p:sldId id="285" r:id="rId11"/>
    <p:sldId id="286" r:id="rId12"/>
    <p:sldId id="287" r:id="rId13"/>
    <p:sldId id="258" r:id="rId14"/>
    <p:sldId id="259" r:id="rId15"/>
    <p:sldId id="260" r:id="rId16"/>
    <p:sldId id="272" r:id="rId17"/>
    <p:sldId id="313" r:id="rId18"/>
    <p:sldId id="320" r:id="rId19"/>
    <p:sldId id="262" r:id="rId20"/>
    <p:sldId id="263" r:id="rId21"/>
    <p:sldId id="264" r:id="rId22"/>
    <p:sldId id="266" r:id="rId23"/>
    <p:sldId id="273" r:id="rId24"/>
    <p:sldId id="277" r:id="rId25"/>
    <p:sldId id="267" r:id="rId26"/>
    <p:sldId id="268" r:id="rId27"/>
    <p:sldId id="316" r:id="rId28"/>
    <p:sldId id="318" r:id="rId29"/>
    <p:sldId id="269" r:id="rId30"/>
    <p:sldId id="271" r:id="rId31"/>
    <p:sldId id="275" r:id="rId32"/>
    <p:sldId id="278" r:id="rId33"/>
    <p:sldId id="321" r:id="rId34"/>
    <p:sldId id="300" r:id="rId35"/>
    <p:sldId id="27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  <a:srgbClr val="003618"/>
    <a:srgbClr val="009242"/>
    <a:srgbClr val="007033"/>
    <a:srgbClr val="0074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74" autoAdjust="0"/>
    <p:restoredTop sz="92782" autoAdjust="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E0B34-3909-4867-B13F-A835BEC6CA8B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10B78-1F02-4336-836B-762D3CB8A5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10B78-1F02-4336-836B-762D3CB8A5D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C91F-75D4-4CF0-AFCB-D43B092918A2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044278-13F0-40FF-933C-D6EFC18AE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C91F-75D4-4CF0-AFCB-D43B092918A2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4278-13F0-40FF-933C-D6EFC18AE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C91F-75D4-4CF0-AFCB-D43B092918A2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4278-13F0-40FF-933C-D6EFC18AE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C91F-75D4-4CF0-AFCB-D43B092918A2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044278-13F0-40FF-933C-D6EFC18AE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C91F-75D4-4CF0-AFCB-D43B092918A2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4278-13F0-40FF-933C-D6EFC18AE9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C91F-75D4-4CF0-AFCB-D43B092918A2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4278-13F0-40FF-933C-D6EFC18AE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C91F-75D4-4CF0-AFCB-D43B092918A2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044278-13F0-40FF-933C-D6EFC18AE9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C91F-75D4-4CF0-AFCB-D43B092918A2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4278-13F0-40FF-933C-D6EFC18AE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C91F-75D4-4CF0-AFCB-D43B092918A2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4278-13F0-40FF-933C-D6EFC18AE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C91F-75D4-4CF0-AFCB-D43B092918A2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4278-13F0-40FF-933C-D6EFC18AE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C91F-75D4-4CF0-AFCB-D43B092918A2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4278-13F0-40FF-933C-D6EFC18AE9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F4C91F-75D4-4CF0-AFCB-D43B092918A2}" type="datetimeFigureOut">
              <a:rPr lang="ru-RU" smtClean="0"/>
              <a:pPr/>
              <a:t>14.03.2019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044278-13F0-40FF-933C-D6EFC18AE9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941168"/>
            <a:ext cx="2051720" cy="191683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8548718" cy="3808444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5C2A"/>
                </a:solidFill>
                <a:latin typeface="Bookman Old Style" pitchFamily="18" charset="0"/>
              </a:rPr>
              <a:t>Послідовність роботи інженера-початківця з охорони праці та безпеки життєдіяльності  у закладах </a:t>
            </a:r>
            <a:br>
              <a:rPr lang="uk-UA" sz="4000" b="1" dirty="0" smtClean="0">
                <a:solidFill>
                  <a:srgbClr val="005C2A"/>
                </a:solidFill>
                <a:latin typeface="Bookman Old Style" pitchFamily="18" charset="0"/>
              </a:rPr>
            </a:br>
            <a:r>
              <a:rPr lang="uk-UA" sz="4000" b="1" dirty="0" smtClean="0">
                <a:solidFill>
                  <a:srgbClr val="005C2A"/>
                </a:solidFill>
                <a:latin typeface="Bookman Old Style" pitchFamily="18" charset="0"/>
              </a:rPr>
              <a:t>професійної</a:t>
            </a:r>
            <a:br>
              <a:rPr lang="uk-UA" sz="4000" b="1" dirty="0" smtClean="0">
                <a:solidFill>
                  <a:srgbClr val="005C2A"/>
                </a:solidFill>
                <a:latin typeface="Bookman Old Style" pitchFamily="18" charset="0"/>
              </a:rPr>
            </a:br>
            <a:r>
              <a:rPr lang="uk-UA" sz="4000" b="1" dirty="0" smtClean="0">
                <a:solidFill>
                  <a:srgbClr val="005C2A"/>
                </a:solidFill>
                <a:latin typeface="Bookman Old Style" pitchFamily="18" charset="0"/>
              </a:rPr>
              <a:t>(професійно-технічної) освіти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3" y="4929198"/>
            <a:ext cx="6912769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>
                <a:solidFill>
                  <a:srgbClr val="005C2A"/>
                </a:solidFill>
                <a:latin typeface="Bookman Old Style" pitchFamily="18" charset="0"/>
              </a:rPr>
              <a:t>МАЗУР В.А - Методист </a:t>
            </a:r>
            <a:br>
              <a:rPr lang="uk-UA" b="1" i="1" dirty="0" smtClean="0">
                <a:solidFill>
                  <a:srgbClr val="005C2A"/>
                </a:solidFill>
                <a:latin typeface="Bookman Old Style" pitchFamily="18" charset="0"/>
              </a:rPr>
            </a:br>
            <a:r>
              <a:rPr lang="uk-UA" b="1" i="1" dirty="0" smtClean="0">
                <a:solidFill>
                  <a:srgbClr val="005C2A"/>
                </a:solidFill>
                <a:latin typeface="Bookman Old Style" pitchFamily="18" charset="0"/>
              </a:rPr>
              <a:t>НМЦ ПТО у ВІННИЦЬКІЙ </a:t>
            </a:r>
            <a:br>
              <a:rPr lang="uk-UA" b="1" i="1" dirty="0" smtClean="0">
                <a:solidFill>
                  <a:srgbClr val="005C2A"/>
                </a:solidFill>
                <a:latin typeface="Bookman Old Style" pitchFamily="18" charset="0"/>
              </a:rPr>
            </a:br>
            <a:r>
              <a:rPr lang="uk-UA" b="1" i="1" dirty="0" smtClean="0">
                <a:solidFill>
                  <a:srgbClr val="005C2A"/>
                </a:solidFill>
                <a:latin typeface="Bookman Old Style" pitchFamily="18" charset="0"/>
              </a:rPr>
              <a:t>ОБЛАСТІ</a:t>
            </a:r>
            <a:r>
              <a:rPr lang="ru-RU" b="1" i="1" dirty="0" smtClean="0">
                <a:solidFill>
                  <a:srgbClr val="008A3E"/>
                </a:solidFill>
                <a:latin typeface="Bookman Old Style" pitchFamily="18" charset="0"/>
              </a:rPr>
              <a:t/>
            </a:r>
            <a:br>
              <a:rPr lang="ru-RU" b="1" i="1" dirty="0" smtClean="0">
                <a:solidFill>
                  <a:srgbClr val="008A3E"/>
                </a:solidFill>
                <a:latin typeface="Bookman Old Style" pitchFamily="18" charset="0"/>
              </a:rPr>
            </a:br>
            <a:endParaRPr lang="ru-RU" b="1" dirty="0"/>
          </a:p>
        </p:txBody>
      </p:sp>
      <p:pic>
        <p:nvPicPr>
          <p:cNvPr id="4" name="Picture 2" descr="Image result for картинки всесвітній день охорона прац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4643446"/>
            <a:ext cx="2857552" cy="242889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6" name="Picture 2" descr="Image result for картинки всесвітній день охорона прац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4653136"/>
            <a:ext cx="2808312" cy="242889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005C2A"/>
                </a:solidFill>
                <a:latin typeface="Bookman Old Style" pitchFamily="18" charset="0"/>
              </a:rPr>
              <a:t>Глава </a:t>
            </a:r>
            <a:r>
              <a:rPr lang="uk-UA" b="1" dirty="0" err="1" smtClean="0">
                <a:solidFill>
                  <a:srgbClr val="005C2A"/>
                </a:solidFill>
                <a:latin typeface="Bookman Old Style" pitchFamily="18" charset="0"/>
              </a:rPr>
              <a:t>ХІ.Охорона</a:t>
            </a:r>
            <a:r>
              <a:rPr lang="uk-UA" b="1" dirty="0" smtClean="0">
                <a:solidFill>
                  <a:srgbClr val="005C2A"/>
                </a:solidFill>
                <a:latin typeface="Bookman Old Style" pitchFamily="18" charset="0"/>
              </a:rPr>
              <a:t> праці</a:t>
            </a:r>
            <a:endParaRPr lang="ru-RU" b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  <p:pic>
        <p:nvPicPr>
          <p:cNvPr id="5" name="Picture 10" descr="Картинки по запросу картинки кодекс про працю україн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2508" y="1600200"/>
            <a:ext cx="3675583" cy="47244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solidFill>
                  <a:srgbClr val="005C2A"/>
                </a:solidFill>
                <a:latin typeface="Bookman Old Style" pitchFamily="18" charset="0"/>
              </a:rPr>
              <a:t>Ст.153. Створення безпечних і нешкідливих умов праці</a:t>
            </a:r>
            <a:r>
              <a:rPr lang="uk-UA" b="1" i="1" dirty="0" smtClean="0">
                <a:solidFill>
                  <a:srgbClr val="005C2A"/>
                </a:solidFill>
                <a:latin typeface="Bookman Old Style" pitchFamily="18" charset="0"/>
              </a:rPr>
              <a:t>.....</a:t>
            </a:r>
            <a:r>
              <a:rPr lang="en-US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uk-UA" b="1" i="1" dirty="0" smtClean="0">
                <a:solidFill>
                  <a:srgbClr val="005C2A"/>
                </a:solidFill>
                <a:latin typeface="Bookman Old Style" pitchFamily="18" charset="0"/>
              </a:rPr>
              <a:t>повинні </a:t>
            </a:r>
            <a:r>
              <a:rPr lang="uk-UA" b="1" i="1" dirty="0" smtClean="0">
                <a:solidFill>
                  <a:srgbClr val="005C2A"/>
                </a:solidFill>
                <a:latin typeface="Bookman Old Style" pitchFamily="18" charset="0"/>
              </a:rPr>
              <a:t>відповідати вимогам нормативних актів про охорону праці.</a:t>
            </a:r>
            <a:endParaRPr lang="ru-RU" b="1" i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>
                <a:solidFill>
                  <a:srgbClr val="005C2A"/>
                </a:solidFill>
                <a:latin typeface="Bookman Old Style" pitchFamily="18" charset="0"/>
              </a:rPr>
              <a:t>Поєднані питання ЦЗ та пожежної безпеки</a:t>
            </a:r>
            <a:endParaRPr lang="ru-RU" sz="3600" b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  <p:pic>
        <p:nvPicPr>
          <p:cNvPr id="5" name="Picture 14" descr="Картинки по запросу картинки кодекс цивільного захисту україн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071834" cy="442915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1285860"/>
            <a:ext cx="5429288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b="1" i="1" dirty="0" smtClean="0">
                <a:solidFill>
                  <a:srgbClr val="008A3E"/>
                </a:solidFill>
                <a:latin typeface="Bookman Old Style" pitchFamily="18" charset="0"/>
              </a:rPr>
              <a:t>    </a:t>
            </a:r>
            <a:r>
              <a:rPr lang="uk-UA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Р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егулює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відносини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пов’язані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із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захистом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населення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територій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навколишнього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природного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середовища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та майна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від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надзвичайних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ситуацій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реагуванням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на них,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функціонуванням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єдиної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державної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системи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цивільного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захисту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, та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визначає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повноваження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органів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державної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влади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,,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органів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місцевого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самоврядування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, права та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обов’язки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громадян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України</a:t>
            </a:r>
            <a:r>
              <a:rPr lang="uk-UA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…….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картинки нормативні документи з безпеки життєдіяльност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428868"/>
            <a:ext cx="2762246" cy="392909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8A3E"/>
                </a:solidFill>
                <a:latin typeface="Bookman Old Style" pitchFamily="18" charset="0"/>
              </a:rPr>
              <a:t>            </a:t>
            </a:r>
            <a:r>
              <a:rPr lang="uk-UA" b="1" dirty="0" smtClean="0">
                <a:solidFill>
                  <a:srgbClr val="005C2A"/>
                </a:solidFill>
                <a:latin typeface="Bookman Old Style" pitchFamily="18" charset="0"/>
              </a:rPr>
              <a:t>ЗУ </a:t>
            </a:r>
            <a:r>
              <a:rPr lang="uk-UA" b="1" dirty="0" err="1" smtClean="0">
                <a:solidFill>
                  <a:srgbClr val="005C2A"/>
                </a:solidFill>
                <a:latin typeface="Bookman Old Style" pitchFamily="18" charset="0"/>
              </a:rPr>
              <a:t>“Про</a:t>
            </a:r>
            <a:r>
              <a:rPr lang="uk-UA" b="1" dirty="0" smtClean="0">
                <a:solidFill>
                  <a:srgbClr val="005C2A"/>
                </a:solidFill>
                <a:latin typeface="Bookman Old Style" pitchFamily="18" charset="0"/>
              </a:rPr>
              <a:t> Охорону </a:t>
            </a:r>
            <a:r>
              <a:rPr lang="uk-UA" b="1" dirty="0" err="1" smtClean="0">
                <a:solidFill>
                  <a:srgbClr val="005C2A"/>
                </a:solidFill>
                <a:latin typeface="Bookman Old Style" pitchFamily="18" charset="0"/>
              </a:rPr>
              <a:t>праці”</a:t>
            </a:r>
            <a:endParaRPr lang="ru-RU" b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285720" y="2071678"/>
            <a:ext cx="2143140" cy="36433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643050"/>
            <a:ext cx="4786346" cy="4929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7033"/>
                </a:solidFill>
                <a:latin typeface="Bookman Old Style" pitchFamily="18" charset="0"/>
              </a:rPr>
              <a:t>   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Охорона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праці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-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це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система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правових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соціально-економічних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b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</a:b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організаційно-технічних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санітарно-гігієнічних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і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b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</a:b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лікувально-профілактичних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заходів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та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засобів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спрямованих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на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збереження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життя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  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здоров'я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і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працездатності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людини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у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процесі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трудової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діяльності</a:t>
            </a:r>
            <a:r>
              <a:rPr lang="ru-RU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. </a:t>
            </a:r>
          </a:p>
        </p:txBody>
      </p:sp>
      <p:pic>
        <p:nvPicPr>
          <p:cNvPr id="11" name="Picture 2" descr="ÐÐ°ÐºÐ¾Ð½ Ð£ÐºÑÐ°ÑÐ½Ð¸ Â«ÐÑÐ¾ Ð¾ÑÐ¾ÑÐ¾Ð½Ñ Ð¿ÑÐ°ÑÑÂ» Ð·Ð° ÑÑÐ°Ð½Ð¾Ð¼ Ð½Ð° 20.02.2018 (Ð·Ñ Ð·Ð¼ÑÐ½Ð°Ð¼Ð¸ Ð½Ð° 19.12.2017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2714612" cy="400052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p3d extrusionH="57150">
              <a:bevelT w="57150" h="38100" prst="hardEdge"/>
            </a:sp3d>
          </a:bodyPr>
          <a:lstStyle/>
          <a:p>
            <a:pPr algn="ctr"/>
            <a:r>
              <a:rPr lang="uk-UA" sz="40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ЗАКОНИ УКРАЇНИ</a:t>
            </a:r>
            <a:endParaRPr lang="ru-RU" sz="4000" b="1" dirty="0">
              <a:solidFill>
                <a:srgbClr val="005C2A"/>
              </a:solidFill>
              <a:effectLst>
                <a:reflection blurRad="6350" stA="55000" endA="300" endPos="455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uk-UA" sz="4100" b="1" i="1" dirty="0">
                <a:solidFill>
                  <a:srgbClr val="005C2A"/>
                </a:solidFill>
                <a:latin typeface="Bookman Old Style" pitchFamily="18" charset="0"/>
              </a:rPr>
              <a:t>Закон </a:t>
            </a:r>
            <a:r>
              <a:rPr lang="uk-UA" sz="41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“Про</a:t>
            </a: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uk-UA" sz="41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освіту”</a:t>
            </a: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 (прийнятий 2017р.)</a:t>
            </a:r>
            <a:endParaRPr lang="ru-RU" sz="4100" b="1" i="1" dirty="0">
              <a:solidFill>
                <a:srgbClr val="005C2A"/>
              </a:solidFill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4100" b="1" i="1" dirty="0">
                <a:solidFill>
                  <a:srgbClr val="005C2A"/>
                </a:solidFill>
                <a:latin typeface="Bookman Old Style" pitchFamily="18" charset="0"/>
              </a:rPr>
              <a:t>Закон </a:t>
            </a: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“ Про </a:t>
            </a:r>
            <a:r>
              <a:rPr lang="uk-UA" sz="4100" b="1" i="1" dirty="0">
                <a:solidFill>
                  <a:srgbClr val="005C2A"/>
                </a:solidFill>
                <a:latin typeface="Bookman Old Style" pitchFamily="18" charset="0"/>
              </a:rPr>
              <a:t>професійно-технічну </a:t>
            </a:r>
            <a:r>
              <a:rPr lang="uk-UA" sz="41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освіту</a:t>
            </a:r>
            <a:r>
              <a:rPr lang="uk-UA" sz="41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“</a:t>
            </a:r>
            <a:r>
              <a:rPr lang="en-US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(</a:t>
            </a: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проект до </a:t>
            </a:r>
            <a:r>
              <a:rPr lang="uk-UA" sz="41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рогляду</a:t>
            </a: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)</a:t>
            </a:r>
            <a:endParaRPr lang="ru-RU" sz="4100" b="1" i="1" dirty="0">
              <a:solidFill>
                <a:srgbClr val="005C2A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Закон “ Про </a:t>
            </a:r>
            <a:r>
              <a:rPr lang="uk-UA" sz="4100" b="1" i="1" dirty="0">
                <a:solidFill>
                  <a:srgbClr val="005C2A"/>
                </a:solidFill>
                <a:latin typeface="Bookman Old Style" pitchFamily="18" charset="0"/>
              </a:rPr>
              <a:t>охорону </a:t>
            </a: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праці “ (</a:t>
            </a:r>
            <a:r>
              <a:rPr lang="uk-UA" sz="41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зм</a:t>
            </a: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. № 2239-</a:t>
            </a:r>
            <a:r>
              <a:rPr lang="en-US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V</a:t>
            </a: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ІІІ, 2017р.)</a:t>
            </a:r>
            <a:endParaRPr lang="ru-RU" sz="4100" b="1" i="1" dirty="0">
              <a:solidFill>
                <a:srgbClr val="005C2A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Закон “ Про </a:t>
            </a:r>
            <a:r>
              <a:rPr lang="uk-UA" sz="4100" b="1" i="1" dirty="0">
                <a:solidFill>
                  <a:srgbClr val="005C2A"/>
                </a:solidFill>
                <a:latin typeface="Bookman Old Style" pitchFamily="18" charset="0"/>
              </a:rPr>
              <a:t>дорожній </a:t>
            </a:r>
            <a:r>
              <a:rPr lang="uk-UA" sz="41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рух“</a:t>
            </a: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 (</a:t>
            </a:r>
            <a:r>
              <a:rPr lang="uk-UA" sz="41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зм</a:t>
            </a: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. до ст. 41, 2017р.) </a:t>
            </a:r>
            <a:r>
              <a:rPr lang="ru-RU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                  </a:t>
            </a:r>
            <a:endParaRPr lang="ru-RU" sz="4100" b="1" i="1" dirty="0">
              <a:solidFill>
                <a:srgbClr val="005C2A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Закон “ Про </a:t>
            </a:r>
            <a:r>
              <a:rPr lang="uk-UA" sz="4100" b="1" i="1" dirty="0">
                <a:solidFill>
                  <a:srgbClr val="005C2A"/>
                </a:solidFill>
                <a:latin typeface="Bookman Old Style" pitchFamily="18" charset="0"/>
              </a:rPr>
              <a:t>забезпечення санітарного та епідемічного благополуччя </a:t>
            </a:r>
            <a:r>
              <a:rPr lang="uk-UA" sz="41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населення“</a:t>
            </a: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  </a:t>
            </a:r>
          </a:p>
          <a:p>
            <a:pPr>
              <a:buNone/>
            </a:pP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   (</a:t>
            </a:r>
            <a:r>
              <a:rPr lang="uk-UA" sz="41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зм</a:t>
            </a: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. № 901-</a:t>
            </a:r>
            <a:r>
              <a:rPr lang="en-US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V</a:t>
            </a: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ІІІ, 2015р.) </a:t>
            </a:r>
            <a:r>
              <a:rPr lang="ru-RU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                           </a:t>
            </a:r>
            <a:endParaRPr lang="ru-RU" sz="4100" b="1" i="1" dirty="0">
              <a:solidFill>
                <a:srgbClr val="005C2A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Закон “ Про </a:t>
            </a:r>
            <a:r>
              <a:rPr lang="uk-UA" sz="4100" b="1" i="1" dirty="0">
                <a:solidFill>
                  <a:srgbClr val="005C2A"/>
                </a:solidFill>
                <a:latin typeface="Bookman Old Style" pitchFamily="18" charset="0"/>
              </a:rPr>
              <a:t>колективні договори і </a:t>
            </a:r>
            <a:endParaRPr lang="uk-UA" sz="4100" b="1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   </a:t>
            </a:r>
            <a:r>
              <a:rPr lang="uk-UA" sz="41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угоди“</a:t>
            </a: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  (</a:t>
            </a:r>
            <a:r>
              <a:rPr lang="uk-UA" sz="41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зм</a:t>
            </a: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. № 77-</a:t>
            </a:r>
            <a:r>
              <a:rPr lang="en-US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V</a:t>
            </a:r>
            <a:r>
              <a:rPr lang="uk-UA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ІІІ, 2014р.) </a:t>
            </a:r>
            <a:r>
              <a:rPr lang="en-US" sz="4100" b="1" i="1" dirty="0" smtClean="0">
                <a:solidFill>
                  <a:srgbClr val="005C2A"/>
                </a:solidFill>
                <a:latin typeface="Bookman Old Style" pitchFamily="18" charset="0"/>
              </a:rPr>
              <a:t>              </a:t>
            </a:r>
            <a:endParaRPr lang="ru-RU" sz="4100" b="1" i="1" dirty="0">
              <a:solidFill>
                <a:srgbClr val="005C2A"/>
              </a:solidFill>
              <a:latin typeface="Bookman Old Style" pitchFamily="18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Picture 6" descr="Image result for картинки нормативні документи з безпеки життєдіяльност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75928">
            <a:off x="6594804" y="4360561"/>
            <a:ext cx="2304992" cy="259434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p3d extrusionH="57150">
              <a:bevelT w="57150" h="38100" prst="hardEdge"/>
            </a:sp3d>
          </a:bodyPr>
          <a:lstStyle/>
          <a:p>
            <a:pPr algn="ctr"/>
            <a:r>
              <a:rPr lang="uk-UA" sz="40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ЗАКОНИ УКРАЇНИ</a:t>
            </a:r>
            <a:endParaRPr lang="ru-RU" sz="4000" dirty="0">
              <a:solidFill>
                <a:srgbClr val="005C2A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3577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Закон “ Основи законодавства України про </a:t>
            </a:r>
            <a:r>
              <a:rPr lang="uk-UA" sz="2600" b="1" i="1" dirty="0">
                <a:solidFill>
                  <a:srgbClr val="005C2A"/>
                </a:solidFill>
                <a:latin typeface="Bookman Old Style" pitchFamily="18" charset="0"/>
              </a:rPr>
              <a:t>охорону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здоров’я“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(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зм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. № 2206-</a:t>
            </a:r>
            <a:r>
              <a:rPr lang="en-US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V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ІІІ, 2017р.)</a:t>
            </a:r>
            <a:endParaRPr lang="ru-RU" sz="2600" b="1" i="1" dirty="0">
              <a:solidFill>
                <a:srgbClr val="005C2A"/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Закон “ Про </a:t>
            </a:r>
            <a:r>
              <a:rPr lang="uk-UA" sz="2600" b="1" i="1" dirty="0">
                <a:solidFill>
                  <a:srgbClr val="005C2A"/>
                </a:solidFill>
                <a:latin typeface="Bookman Old Style" pitchFamily="18" charset="0"/>
              </a:rPr>
              <a:t>охорону навколишнього 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природного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середовища“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(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зм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. № 2059-</a:t>
            </a:r>
            <a:r>
              <a:rPr lang="en-US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V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ІІІ, 2017р.)</a:t>
            </a:r>
            <a:endParaRPr lang="ru-RU" sz="2600" b="1" i="1" dirty="0">
              <a:solidFill>
                <a:srgbClr val="005C2A"/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Закон “ Про </a:t>
            </a:r>
            <a:r>
              <a:rPr lang="uk-UA" sz="2600" b="1" i="1" dirty="0">
                <a:solidFill>
                  <a:srgbClr val="005C2A"/>
                </a:solidFill>
                <a:latin typeface="Bookman Old Style" pitchFamily="18" charset="0"/>
              </a:rPr>
              <a:t>загальнообов’язкове державне соціальне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страхування“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  (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зм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. № 2249-</a:t>
            </a:r>
            <a:r>
              <a:rPr lang="en-US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V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ІІІ, 2017р.)</a:t>
            </a:r>
            <a:endParaRPr lang="ru-RU" sz="2600" b="1" i="1" dirty="0">
              <a:solidFill>
                <a:srgbClr val="005C2A"/>
              </a:solidFill>
              <a:latin typeface="Bookman Old Style" pitchFamily="18" charset="0"/>
            </a:endParaRPr>
          </a:p>
          <a:p>
            <a:endParaRPr lang="ru-RU" sz="2650" b="1" i="1" dirty="0">
              <a:solidFill>
                <a:schemeClr val="tx2"/>
              </a:solidFill>
            </a:endParaRPr>
          </a:p>
        </p:txBody>
      </p:sp>
      <p:sp>
        <p:nvSpPr>
          <p:cNvPr id="22530" name="AutoShape 2" descr="Image result for картинки нормативні документи з безпеки життєдіяльнос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Image result for картинки нормативні документи з безпеки життєдіяльнос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Image result for картинки нормативні документи з безпеки життєдіяльнос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Image result for картинки нормативні документи з безпеки життєдіяльнос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Image result for картинки нормативні документи з безпеки життєдіяльнос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Image result for картинки нормативні документи з безпеки життєдіяльнос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21457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  <a:sp3d extrusionH="57150">
              <a:bevelT w="57150" h="38100" prst="hardEdge"/>
            </a:sp3d>
          </a:bodyPr>
          <a:lstStyle/>
          <a:p>
            <a:pPr algn="ctr"/>
            <a:r>
              <a:rPr lang="uk-UA" sz="4000" b="1" dirty="0" smtClean="0">
                <a:solidFill>
                  <a:srgbClr val="005C2A"/>
                </a:solidFill>
                <a:latin typeface="Bookman Old Style" pitchFamily="18" charset="0"/>
              </a:rPr>
              <a:t>ПОСТАНОВИ, РОЗПОРЯДЖЕННЯ </a:t>
            </a:r>
            <a:br>
              <a:rPr lang="uk-UA" sz="4000" b="1" dirty="0" smtClean="0">
                <a:solidFill>
                  <a:srgbClr val="005C2A"/>
                </a:solidFill>
                <a:latin typeface="Bookman Old Style" pitchFamily="18" charset="0"/>
              </a:rPr>
            </a:br>
            <a:r>
              <a:rPr lang="uk-UA" sz="4000" b="1" dirty="0" smtClean="0">
                <a:solidFill>
                  <a:srgbClr val="005C2A"/>
                </a:solidFill>
                <a:latin typeface="Bookman Old Style" pitchFamily="18" charset="0"/>
              </a:rPr>
              <a:t>КАБІНЕТУ МІНІСТРІВ УКРАЇНИ</a:t>
            </a:r>
            <a:endParaRPr lang="ru-RU" sz="4000" b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71744"/>
            <a:ext cx="8229600" cy="376873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Постанова </a:t>
            </a:r>
            <a:r>
              <a:rPr lang="uk-UA" sz="2600" b="1" i="1" dirty="0">
                <a:solidFill>
                  <a:srgbClr val="005C2A"/>
                </a:solidFill>
                <a:latin typeface="Bookman Old Style" pitchFamily="18" charset="0"/>
              </a:rPr>
              <a:t>КМУ 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№ 442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“Про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uk-UA" sz="2600" b="1" i="1" dirty="0">
                <a:solidFill>
                  <a:srgbClr val="005C2A"/>
                </a:solidFill>
                <a:latin typeface="Bookman Old Style" pitchFamily="18" charset="0"/>
              </a:rPr>
              <a:t>Порядок проведення атестації робочих місць за умовами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праці”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(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зм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. КМУ №741,2016р.) </a:t>
            </a:r>
            <a:endParaRPr lang="ru-RU" sz="2600" b="1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Постанова </a:t>
            </a:r>
            <a:r>
              <a:rPr lang="uk-UA" sz="2600" b="1" i="1" dirty="0">
                <a:solidFill>
                  <a:srgbClr val="005C2A"/>
                </a:solidFill>
                <a:latin typeface="Bookman Old Style" pitchFamily="18" charset="0"/>
              </a:rPr>
              <a:t>КМУ 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№ 270 від 22.03.2001р.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“Положення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про розслідування та  облік  нещасних випадків невиробничого характеру “ </a:t>
            </a:r>
          </a:p>
          <a:p>
            <a:pPr>
              <a:buNone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  Постанова КМУ № 564 від 17.07.2013р.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“Про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затвердження порядку</a:t>
            </a:r>
            <a:endParaRPr lang="ru-RU" sz="2600" b="1" i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8823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5C2A"/>
                </a:solidFill>
                <a:latin typeface="Bookman Old Style" pitchFamily="18" charset="0"/>
              </a:rPr>
              <a:t>ПОСТАНОВИ, РОЗПОРЯДЖЕННЯ </a:t>
            </a:r>
            <a:br>
              <a:rPr lang="uk-UA" sz="4000" b="1" dirty="0" smtClean="0">
                <a:solidFill>
                  <a:srgbClr val="005C2A"/>
                </a:solidFill>
                <a:latin typeface="Bookman Old Style" pitchFamily="18" charset="0"/>
              </a:rPr>
            </a:br>
            <a:r>
              <a:rPr lang="uk-UA" sz="4000" b="1" dirty="0" smtClean="0">
                <a:solidFill>
                  <a:srgbClr val="005C2A"/>
                </a:solidFill>
                <a:latin typeface="Bookman Old Style" pitchFamily="18" charset="0"/>
              </a:rPr>
              <a:t>КМУ</a:t>
            </a:r>
            <a:endParaRPr lang="ru-RU" sz="4000" dirty="0">
              <a:solidFill>
                <a:srgbClr val="005C2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7772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uk-UA" sz="2600" b="1" i="1" dirty="0" smtClean="0">
                <a:solidFill>
                  <a:schemeClr val="tx2"/>
                </a:solidFill>
                <a:latin typeface="Bookman Old Style" pitchFamily="18" charset="0"/>
              </a:rPr>
              <a:t>   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функціонування добровільної пожежної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охорони”</a:t>
            </a:r>
            <a:endParaRPr lang="uk-UA" sz="2600" b="1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Розпорядження КМУ України від 18.12. 2017 р. № 1022-р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“Про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скасування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визнання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такими,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що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втратили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чинність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деяких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актів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міністерств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інших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центральних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органів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виконавчої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влади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пожежної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безпеки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охорони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праці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та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санітарного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законодавства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”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(введені в дію 01.03.2018 р.</a:t>
            </a:r>
            <a:r>
              <a:rPr lang="uk-UA" sz="2600" dirty="0" smtClean="0">
                <a:solidFill>
                  <a:srgbClr val="005C2A"/>
                </a:solidFill>
                <a:latin typeface="Bookman Old Style" pitchFamily="18" charset="0"/>
              </a:rPr>
              <a:t>)</a:t>
            </a:r>
            <a:endParaRPr lang="ru-RU" sz="2600" dirty="0" smtClean="0">
              <a:solidFill>
                <a:srgbClr val="005C2A"/>
              </a:solidFill>
              <a:latin typeface="Bookman Old Style" pitchFamily="18" charset="0"/>
            </a:endParaRPr>
          </a:p>
        </p:txBody>
      </p:sp>
      <p:pic>
        <p:nvPicPr>
          <p:cNvPr id="4" name="Picture 2" descr="ÐÐ°ÑÑÐ¸Ð½ÐºÐ¸ Ð¿Ð¾ Ð·Ð°Ð¿ÑÐ¾ÑÑ ÐºÐ°ÑÑÐ¸Ð½ÐºÐ¸ Ð·Ð½Ð°Ðº Ð¾ÐºÐ»Ð¸Ðº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2852936"/>
            <a:ext cx="1440161" cy="262054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5" descr="ad63f1441ba420157632e52c8175d0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157192"/>
            <a:ext cx="8160462" cy="170080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Блок-схема: перфолента 1"/>
          <p:cNvSpPr/>
          <p:nvPr/>
        </p:nvSpPr>
        <p:spPr>
          <a:xfrm>
            <a:off x="357158" y="1142984"/>
            <a:ext cx="8286808" cy="4572032"/>
          </a:xfrm>
          <a:prstGeom prst="flowChartPunchedTap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НАКАЗИ, ПОЛОЖЕННЯ,ПРАВИЛА,</a:t>
            </a:r>
            <a:br>
              <a:rPr lang="uk-UA" sz="32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</a:br>
            <a:r>
              <a:rPr lang="uk-UA" sz="32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МЕТОДИЧНІ, ІНСТРУКТИВНО-МЕТОДИЧНІ МАТЕРІАЛИ ТА ІНШІ НОРМАТИВНІ ДОКУМЕНТИ</a:t>
            </a:r>
            <a:r>
              <a:rPr lang="ru-RU" sz="3200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200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endParaRPr lang="ru-RU" sz="3000" b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p3d extrusionH="57150">
              <a:bevelT w="57150" h="38100" prst="hardEdge"/>
            </a:sp3d>
          </a:bodyPr>
          <a:lstStyle/>
          <a:p>
            <a:pPr algn="ctr"/>
            <a:r>
              <a:rPr lang="uk-UA" sz="4000" b="1" dirty="0" smtClean="0">
                <a:solidFill>
                  <a:srgbClr val="005C2A"/>
                </a:solidFill>
                <a:latin typeface="Bookman Old Style" pitchFamily="18" charset="0"/>
              </a:rPr>
              <a:t>ПОЛОЖЕННЯ, НАКАЗИ</a:t>
            </a:r>
            <a:endParaRPr lang="ru-RU" sz="4000" b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Положення про організацію навчально-виробничого процесу у професійно-технічних навчальних закладах,наказ МОН № 419 (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зм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. МОН 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10.07.2015 № 746).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      </a:t>
            </a:r>
          </a:p>
          <a:p>
            <a:pPr lvl="0">
              <a:buFont typeface="Wingdings" pitchFamily="2" charset="2"/>
              <a:buChar char="Ø"/>
            </a:pP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“Положення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про навчання неповнолітніх професіям пов’язаним з важкими роботами і роботами з шкідливими або небезпечними умовами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праці”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(затверджене наказом № 130 ДНОП від 30.12.1994 року із змінами 15.12.2003 року № 244 та № 274 від 16.11.2007р.)</a:t>
            </a:r>
            <a:endParaRPr lang="ru-RU" sz="2600" b="1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600" b="1" i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p3d extrusionH="57150">
              <a:bevelT w="57150" h="38100" prst="hardEdge"/>
            </a:sp3d>
          </a:bodyPr>
          <a:lstStyle/>
          <a:p>
            <a:pPr algn="ctr"/>
            <a:r>
              <a:rPr lang="uk-UA" sz="4000" b="1" dirty="0" smtClean="0">
                <a:solidFill>
                  <a:srgbClr val="005C2A"/>
                </a:solidFill>
                <a:latin typeface="Bookman Old Style" pitchFamily="18" charset="0"/>
              </a:rPr>
              <a:t>ПОЛОЖЕННЯ, НАКАЗИ</a:t>
            </a:r>
            <a:endParaRPr lang="ru-RU" sz="4000" b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“ Положення про кабінет охорони праці та БЖД професійно-технічного навчального закладу ” (затверджене наказом МОН  від 20.10.2005 року </a:t>
            </a:r>
          </a:p>
          <a:p>
            <a:pPr>
              <a:buNone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  № 609)</a:t>
            </a:r>
            <a:endParaRPr lang="ru-RU" sz="2600" b="1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“ Положення </a:t>
            </a:r>
            <a:r>
              <a:rPr lang="uk-UA" sz="2600" b="1" i="1" dirty="0">
                <a:solidFill>
                  <a:srgbClr val="005C2A"/>
                </a:solidFill>
                <a:latin typeface="Bookman Old Style" pitchFamily="18" charset="0"/>
              </a:rPr>
              <a:t>про порядок проведення навчання і перевірки знань з 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питань </a:t>
            </a:r>
            <a:r>
              <a:rPr lang="uk-UA" sz="2600" b="1" i="1" dirty="0">
                <a:solidFill>
                  <a:srgbClr val="005C2A"/>
                </a:solidFill>
                <a:latin typeface="Bookman Old Style" pitchFamily="18" charset="0"/>
              </a:rPr>
              <a:t>охорони 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праці ” (</a:t>
            </a:r>
            <a:r>
              <a:rPr lang="uk-UA" sz="2600" b="1" i="1" dirty="0">
                <a:solidFill>
                  <a:srgbClr val="005C2A"/>
                </a:solidFill>
                <a:latin typeface="Bookman Old Style" pitchFamily="18" charset="0"/>
              </a:rPr>
              <a:t>затверджене наказом ДНОП від 26.07.2005року № 15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“ Положення про службу охорони праці ” (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зм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. наказ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Мінсоцполітики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, 2017р.)</a:t>
            </a:r>
            <a:endParaRPr lang="ru-RU" sz="2600" b="1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600" b="1" i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p3d extrusionH="57150">
              <a:bevelT w="57150" h="38100" prst="hardEdge"/>
            </a:sp3d>
          </a:bodyPr>
          <a:lstStyle/>
          <a:p>
            <a:pPr algn="ctr"/>
            <a:r>
              <a:rPr lang="uk-UA" sz="40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Проблемне запитання</a:t>
            </a:r>
            <a:endParaRPr lang="ru-RU" sz="4000" b="1" dirty="0">
              <a:solidFill>
                <a:srgbClr val="005C2A"/>
              </a:solidFill>
              <a:effectLst>
                <a:reflection blurRad="6350" stA="55000" endA="300" endPos="455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143116"/>
            <a:ext cx="10572824" cy="2857520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  <a:scene3d>
            <a:camera prst="perspectiveContrastingRightFacing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sz="3600" b="1" dirty="0" smtClean="0">
                <a:solidFill>
                  <a:srgbClr val="005C2A"/>
                </a:solidFill>
                <a:latin typeface="Arial Narrow" pitchFamily="34" charset="0"/>
              </a:rPr>
              <a:t>  </a:t>
            </a:r>
            <a:r>
              <a:rPr lang="ru-RU" sz="3600" b="1" dirty="0" smtClean="0">
                <a:solidFill>
                  <a:srgbClr val="005C2A"/>
                </a:solidFill>
                <a:latin typeface="Arial Narrow" pitchFamily="34" charset="0"/>
              </a:rPr>
              <a:t>          </a:t>
            </a:r>
            <a:r>
              <a:rPr lang="ru-RU" sz="3600" b="1" dirty="0" smtClean="0">
                <a:solidFill>
                  <a:srgbClr val="005C2A"/>
                </a:solidFill>
                <a:latin typeface="Bookman Old Style" pitchFamily="18" charset="0"/>
              </a:rPr>
              <a:t>З </a:t>
            </a:r>
            <a:r>
              <a:rPr lang="ru-RU" sz="3600" b="1" dirty="0" err="1" smtClean="0">
                <a:solidFill>
                  <a:srgbClr val="005C2A"/>
                </a:solidFill>
                <a:latin typeface="Bookman Old Style" pitchFamily="18" charset="0"/>
              </a:rPr>
              <a:t>чого</a:t>
            </a:r>
            <a:r>
              <a:rPr lang="ru-RU" sz="3600" b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3600" b="1" dirty="0" err="1" smtClean="0">
                <a:solidFill>
                  <a:srgbClr val="005C2A"/>
                </a:solidFill>
                <a:latin typeface="Bookman Old Style" pitchFamily="18" charset="0"/>
              </a:rPr>
              <a:t>розпочати</a:t>
            </a:r>
            <a:r>
              <a:rPr lang="ru-RU" sz="3600" b="1" dirty="0" smtClean="0">
                <a:solidFill>
                  <a:srgbClr val="005C2A"/>
                </a:solidFill>
                <a:latin typeface="Bookman Old Style" pitchFamily="18" charset="0"/>
              </a:rPr>
              <a:t> роботу </a:t>
            </a:r>
            <a:r>
              <a:rPr lang="ru-RU" sz="3600" b="1" dirty="0" err="1" smtClean="0">
                <a:solidFill>
                  <a:srgbClr val="005C2A"/>
                </a:solidFill>
                <a:latin typeface="Bookman Old Style" pitchFamily="18" charset="0"/>
              </a:rPr>
              <a:t>інженеру-початківцю</a:t>
            </a:r>
            <a:r>
              <a:rPr lang="ru-RU" sz="3600" b="1" dirty="0" smtClean="0">
                <a:solidFill>
                  <a:srgbClr val="005C2A"/>
                </a:solidFill>
                <a:latin typeface="Bookman Old Style" pitchFamily="18" charset="0"/>
              </a:rPr>
              <a:t>  </a:t>
            </a:r>
            <a:r>
              <a:rPr lang="ru-RU" sz="3600" b="1" dirty="0" err="1" smtClean="0">
                <a:solidFill>
                  <a:srgbClr val="005C2A"/>
                </a:solidFill>
                <a:latin typeface="Bookman Old Style" pitchFamily="18" charset="0"/>
              </a:rPr>
              <a:t>з</a:t>
            </a:r>
            <a:r>
              <a:rPr lang="ru-RU" sz="3600" b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3600" b="1" dirty="0" err="1" smtClean="0">
                <a:solidFill>
                  <a:srgbClr val="005C2A"/>
                </a:solidFill>
                <a:latin typeface="Bookman Old Style" pitchFamily="18" charset="0"/>
              </a:rPr>
              <a:t>охорони</a:t>
            </a:r>
            <a:r>
              <a:rPr lang="ru-RU" sz="3600" b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3600" b="1" dirty="0" err="1" smtClean="0">
                <a:solidFill>
                  <a:srgbClr val="005C2A"/>
                </a:solidFill>
                <a:latin typeface="Bookman Old Style" pitchFamily="18" charset="0"/>
              </a:rPr>
              <a:t>праці</a:t>
            </a:r>
            <a:r>
              <a:rPr lang="ru-RU" sz="3600" b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uk-UA" sz="3600" b="1" dirty="0" smtClean="0">
                <a:solidFill>
                  <a:srgbClr val="005C2A"/>
                </a:solidFill>
                <a:latin typeface="Bookman Old Style" pitchFamily="18" charset="0"/>
              </a:rPr>
              <a:t>та безпеки життєдіяльності </a:t>
            </a:r>
            <a:r>
              <a:rPr lang="ru-RU" sz="3600" b="1" dirty="0" smtClean="0">
                <a:solidFill>
                  <a:srgbClr val="005C2A"/>
                </a:solidFill>
                <a:latin typeface="Bookman Old Style" pitchFamily="18" charset="0"/>
              </a:rPr>
              <a:t>?</a:t>
            </a:r>
            <a:endParaRPr lang="ru-RU" sz="3600" dirty="0">
              <a:solidFill>
                <a:srgbClr val="005C2A"/>
              </a:solidFill>
              <a:latin typeface="Bookman Old Style" pitchFamily="18" charset="0"/>
            </a:endParaRPr>
          </a:p>
        </p:txBody>
      </p:sp>
      <p:sp>
        <p:nvSpPr>
          <p:cNvPr id="29700" name="AutoShape 4" descr="Image result for картинки охорона пра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Image result for картинки охорона пра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Image result for картинки знаки запита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Image result for картинки знаки запита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Image result for картинки знаки запита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Image result for картинки знаки запита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8" name="AutoShape 12" descr="Image result for картинки знаки запита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0" name="AutoShape 14" descr="Image result for картинки знаки запита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2" name="AutoShape 16" descr="Image result for картинки знаки запита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14" name="AutoShape 1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3168352" cy="30963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°ÑÑÐ¸Ð½ÐºÐ¸ Ð·Ð½Ð°Ðº Ð¾ÐºÐ»Ð¸Ðº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525490"/>
            <a:ext cx="1403648" cy="233251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p3d extrusionH="57150">
              <a:bevelT w="57150" h="38100" prst="hardEdge"/>
            </a:sp3d>
          </a:bodyPr>
          <a:lstStyle/>
          <a:p>
            <a:pPr algn="ctr"/>
            <a:r>
              <a:rPr lang="uk-UA" sz="4000" b="1" dirty="0" smtClean="0">
                <a:solidFill>
                  <a:srgbClr val="005C2A"/>
                </a:solidFill>
                <a:latin typeface="Bookman Old Style" pitchFamily="18" charset="0"/>
              </a:rPr>
              <a:t>ПОЛОЖЕННЯ,НАКАЗИ</a:t>
            </a:r>
            <a:endParaRPr lang="ru-RU" sz="4000" b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“Положення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про порядок розслідування нещасних випадків, що сталися під час  навчально-виховного процесу в навчальних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закладах”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(затверджене наказом МОНУ із змінами 31.08.2001</a:t>
            </a:r>
            <a:r>
              <a:rPr lang="uk-UA" sz="24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року № 616) - у редакції наказу МОНУ від 07.10 2013р № 1365</a:t>
            </a:r>
          </a:p>
          <a:p>
            <a:pPr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Наказ МОНУ  № 1514 від 22.11.201</a:t>
            </a:r>
            <a:r>
              <a:rPr lang="en-US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7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р.”Про внесення змін до наказу Міністерства освіти і науки України від 18 квітня 2006 року № 304”</a:t>
            </a:r>
            <a:endParaRPr lang="ru-RU" sz="2600" b="1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2600" b="1" i="1" dirty="0" smtClean="0">
              <a:solidFill>
                <a:srgbClr val="005C2A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°ÑÑÐ¸Ð½ÐºÐ¸ Ð·Ð½Ð°Ðº Ð¾ÐºÐ»Ð¸Ðº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7855" y="1484784"/>
            <a:ext cx="1296145" cy="165618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p3d extrusionH="57150">
              <a:bevelT w="57150" h="38100" prst="hardEdge"/>
            </a:sp3d>
          </a:bodyPr>
          <a:lstStyle/>
          <a:p>
            <a:pPr algn="ctr"/>
            <a:r>
              <a:rPr lang="uk-UA" sz="4000" b="1" dirty="0" smtClean="0">
                <a:solidFill>
                  <a:srgbClr val="005C2A"/>
                </a:solidFill>
                <a:latin typeface="Bookman Old Style" pitchFamily="18" charset="0"/>
              </a:rPr>
              <a:t>ПОЛОЖЕННЯ,НАКАЗИ</a:t>
            </a:r>
            <a:endParaRPr lang="ru-RU" sz="4000" dirty="0">
              <a:solidFill>
                <a:srgbClr val="005C2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softEdge rad="127000"/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uk-UA" sz="2600" b="1" i="1" dirty="0" smtClean="0">
                <a:solidFill>
                  <a:schemeClr val="tx2"/>
                </a:solidFill>
                <a:latin typeface="Bookman Old Style" pitchFamily="18" charset="0"/>
              </a:rPr>
              <a:t>   </a:t>
            </a:r>
            <a:endParaRPr lang="ru-RU" sz="2650" b="1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650" b="1" i="1" dirty="0" err="1" smtClean="0">
                <a:solidFill>
                  <a:srgbClr val="005C2A"/>
                </a:solidFill>
                <a:latin typeface="Bookman Old Style" pitchFamily="18" charset="0"/>
              </a:rPr>
              <a:t>“Положення</a:t>
            </a:r>
            <a:r>
              <a:rPr lang="uk-UA" sz="2650" b="1" i="1" dirty="0" smtClean="0">
                <a:solidFill>
                  <a:srgbClr val="005C2A"/>
                </a:solidFill>
                <a:latin typeface="Bookman Old Style" pitchFamily="18" charset="0"/>
              </a:rPr>
              <a:t> про розробку інструкцій з охорони </a:t>
            </a:r>
            <a:r>
              <a:rPr lang="uk-UA" sz="265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праці”</a:t>
            </a:r>
            <a:r>
              <a:rPr lang="uk-UA" sz="2650" b="1" i="1" dirty="0" smtClean="0">
                <a:solidFill>
                  <a:srgbClr val="005C2A"/>
                </a:solidFill>
                <a:latin typeface="Bookman Old Style" pitchFamily="18" charset="0"/>
              </a:rPr>
              <a:t> ( внесені зміни наказом </a:t>
            </a:r>
            <a:r>
              <a:rPr lang="uk-UA" sz="265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Мінсоцполітики</a:t>
            </a:r>
            <a:r>
              <a:rPr lang="uk-UA" sz="2650" b="1" i="1" dirty="0" smtClean="0">
                <a:solidFill>
                  <a:srgbClr val="005C2A"/>
                </a:solidFill>
                <a:latin typeface="Bookman Old Style" pitchFamily="18" charset="0"/>
              </a:rPr>
              <a:t> № 526 від 30.03.2017р)</a:t>
            </a:r>
            <a:endParaRPr lang="ru-RU" sz="2650" b="1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sz="2650" b="1" i="1" dirty="0" err="1" smtClean="0">
                <a:solidFill>
                  <a:srgbClr val="005C2A"/>
                </a:solidFill>
                <a:latin typeface="Bookman Old Style" pitchFamily="18" charset="0"/>
              </a:rPr>
              <a:t>“Положення</a:t>
            </a:r>
            <a:r>
              <a:rPr lang="uk-UA" sz="265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uk-UA" sz="2650" b="1" i="1" dirty="0">
                <a:solidFill>
                  <a:srgbClr val="005C2A"/>
                </a:solidFill>
                <a:latin typeface="Bookman Old Style" pitchFamily="18" charset="0"/>
              </a:rPr>
              <a:t>про комісію з питань охорони праці </a:t>
            </a:r>
            <a:r>
              <a:rPr lang="uk-UA" sz="265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підприємства”</a:t>
            </a:r>
            <a:r>
              <a:rPr lang="uk-UA" sz="2650" b="1" i="1" dirty="0" smtClean="0">
                <a:solidFill>
                  <a:srgbClr val="005C2A"/>
                </a:solidFill>
                <a:latin typeface="Bookman Old Style" pitchFamily="18" charset="0"/>
              </a:rPr>
              <a:t> (наказ </a:t>
            </a:r>
            <a:r>
              <a:rPr lang="uk-UA" sz="265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Держгірпромнагляду</a:t>
            </a:r>
            <a:r>
              <a:rPr lang="uk-UA" sz="2650" b="1" i="1" dirty="0" smtClean="0">
                <a:solidFill>
                  <a:srgbClr val="005C2A"/>
                </a:solidFill>
                <a:latin typeface="Bookman Old Style" pitchFamily="18" charset="0"/>
              </a:rPr>
              <a:t> 25.09.2007 </a:t>
            </a:r>
            <a:r>
              <a:rPr lang="uk-UA" sz="2650" b="1" i="1" dirty="0">
                <a:solidFill>
                  <a:srgbClr val="005C2A"/>
                </a:solidFill>
                <a:latin typeface="Bookman Old Style" pitchFamily="18" charset="0"/>
              </a:rPr>
              <a:t>року № </a:t>
            </a:r>
            <a:r>
              <a:rPr lang="uk-UA" sz="2650" b="1" i="1" dirty="0" smtClean="0">
                <a:solidFill>
                  <a:srgbClr val="005C2A"/>
                </a:solidFill>
                <a:latin typeface="Bookman Old Style" pitchFamily="18" charset="0"/>
              </a:rPr>
              <a:t>216)</a:t>
            </a:r>
            <a:endParaRPr lang="ru-RU" sz="2650" b="1" i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  <p:pic>
        <p:nvPicPr>
          <p:cNvPr id="18434" name="Picture 2" descr="ÐÐ°ÑÑÐ¸Ð½ÐºÐ¸ Ð¿Ð¾ Ð·Ð°Ð¿ÑÐ¾ÑÑ ÐºÐ°ÑÑÐ¸Ð½ÐºÐ¸ Ð½Ð°ÐºÐ°Ð·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72879">
            <a:off x="3683365" y="4291674"/>
            <a:ext cx="2331084" cy="262148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p3d extrusionH="57150">
              <a:bevelT w="57150" h="38100" prst="hardEdge"/>
            </a:sp3d>
          </a:bodyPr>
          <a:lstStyle/>
          <a:p>
            <a:pPr algn="ctr"/>
            <a:r>
              <a:rPr lang="uk-UA" sz="4000" b="1" dirty="0" smtClean="0">
                <a:solidFill>
                  <a:srgbClr val="005C2A"/>
                </a:solidFill>
                <a:latin typeface="Bookman Old Style" pitchFamily="18" charset="0"/>
              </a:rPr>
              <a:t>ПОЛОЖЕННЯ,НАКАЗИ</a:t>
            </a:r>
            <a:endParaRPr lang="ru-RU" sz="4000" dirty="0">
              <a:solidFill>
                <a:srgbClr val="005C2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en-US" sz="2600" b="1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“Положення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про порядок розслідування та облік нещасних випадків, професійних захворювань і аварій на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виробництві”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(від </a:t>
            </a:r>
            <a:r>
              <a:rPr lang="en-US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30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.</a:t>
            </a:r>
            <a:r>
              <a:rPr lang="en-US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11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.20</a:t>
            </a:r>
            <a:r>
              <a:rPr lang="en-US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11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року № 1232)</a:t>
            </a:r>
            <a:endParaRPr lang="ru-RU" sz="2600" b="1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Наказ Державної служби України </a:t>
            </a:r>
            <a:endParaRPr lang="ru-RU" sz="2600" b="1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  з питань праці від 15.01.2018 № 9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“</a:t>
            </a:r>
            <a:r>
              <a:rPr lang="uk-UA" sz="28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Про</a:t>
            </a:r>
            <a:r>
              <a:rPr lang="uk-UA" sz="2800" b="1" i="1" dirty="0" smtClean="0">
                <a:solidFill>
                  <a:srgbClr val="005C2A"/>
                </a:solidFill>
                <a:latin typeface="Bookman Old Style" pitchFamily="18" charset="0"/>
              </a:rPr>
              <a:t> затвердження Покажчика  нормативно-правових актів з </a:t>
            </a:r>
          </a:p>
          <a:p>
            <a:pPr>
              <a:spcBef>
                <a:spcPts val="0"/>
              </a:spcBef>
              <a:buNone/>
            </a:pPr>
            <a:r>
              <a:rPr lang="uk-UA" sz="2800" b="1" i="1" dirty="0" smtClean="0">
                <a:solidFill>
                  <a:srgbClr val="005C2A"/>
                </a:solidFill>
                <a:latin typeface="Bookman Old Style" pitchFamily="18" charset="0"/>
              </a:rPr>
              <a:t>   охорони </a:t>
            </a:r>
            <a:r>
              <a:rPr lang="uk-UA" sz="28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праці”</a:t>
            </a:r>
            <a:endParaRPr lang="ru-RU" sz="2600" b="1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ÐÐ°ÑÑÐ¸Ð½ÐºÐ¸ Ð¿Ð¾ Ð·Ð°Ð¿ÑÐ¾ÑÑ ÐºÐ°ÑÑÐ¸Ð½ÐºÐ¸ Ð·Ð½Ð°Ðº Ð¾ÐºÐ»Ð¸Ðº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437112"/>
            <a:ext cx="1368153" cy="233251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005C2A"/>
                </a:solidFill>
                <a:latin typeface="Bookman Old Style" pitchFamily="18" charset="0"/>
              </a:rPr>
              <a:t>ПОЛОЖЕННЯ,НАКАЗИ</a:t>
            </a:r>
            <a:endParaRPr lang="ru-RU" dirty="0">
              <a:solidFill>
                <a:srgbClr val="005C2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Наказ N 53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від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24.03.2008р. 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“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Положення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про порядок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забезпечення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працівників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спеціальним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одягом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спеціальним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взуттям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та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іншими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засобами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індивідуального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захисту”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en-US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(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зм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. від 1</a:t>
            </a:r>
            <a:r>
              <a:rPr lang="en-US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6.11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.</a:t>
            </a:r>
            <a:r>
              <a:rPr lang="en-US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2009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р.</a:t>
            </a:r>
            <a:r>
              <a:rPr lang="en-US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N 194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Наказ Міністерства охорони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здоров´я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 України № 246 від 2007р.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“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Порядок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проведення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медичних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оглядів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працівників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певних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категорій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”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(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зм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. МОЗ № 107, 2012р.)</a:t>
            </a:r>
          </a:p>
          <a:p>
            <a:pPr>
              <a:buNone/>
            </a:pPr>
            <a:endParaRPr lang="ru-RU" sz="2600" b="1" i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005C2A"/>
                </a:solidFill>
                <a:latin typeface="Bookman Old Style" pitchFamily="18" charset="0"/>
              </a:rPr>
              <a:t>ПОЛОЖЕННЯ,НАКАЗИ</a:t>
            </a:r>
            <a:endParaRPr lang="ru-RU" dirty="0">
              <a:solidFill>
                <a:srgbClr val="005C2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53650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Наказ Міністерства охорони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здоров´я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України № 59 від 1996р.“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Про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затвердження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Граничних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норм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підіймання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і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переміщення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важких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речей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неповнолітніми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”</a:t>
            </a:r>
          </a:p>
          <a:p>
            <a:pPr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Наказ МОНУ  № 1124 від 02.10.2014р.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”Про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затвердження нормативно-правових актів, які регламентують порядок організації туристсько-краєзнавчої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роботи”</a:t>
            </a:r>
            <a:endParaRPr lang="ru-RU" sz="2600" b="1" i="1" dirty="0" smtClean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13314" name="AutoShape 2" descr="Image result for картинки охорона пра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Image result for картинки охорона пра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Image result for картинки охорона пра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11024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3d extrusionH="57150">
              <a:bevelT w="57150" h="38100" prst="hardEdge"/>
            </a:sp3d>
          </a:bodyPr>
          <a:lstStyle/>
          <a:p>
            <a:pPr algn="ctr"/>
            <a:r>
              <a:rPr lang="uk-UA" b="1" dirty="0" smtClean="0">
                <a:solidFill>
                  <a:srgbClr val="005C2A"/>
                </a:solidFill>
                <a:latin typeface="Bookman Old Style" pitchFamily="18" charset="0"/>
              </a:rPr>
              <a:t>ПРАВИЛА</a:t>
            </a:r>
            <a:endParaRPr lang="ru-RU" b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uk-UA" sz="2600" b="1" i="1" dirty="0">
                <a:solidFill>
                  <a:srgbClr val="005C2A"/>
                </a:solidFill>
                <a:latin typeface="Bookman Old Style" pitchFamily="18" charset="0"/>
              </a:rPr>
              <a:t>Правила пожежної безпеки в Україні (НАПБ А 01.001-95) (затверджені 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МВС </a:t>
            </a:r>
            <a:r>
              <a:rPr lang="uk-UA" sz="2600" b="1" i="1" dirty="0">
                <a:solidFill>
                  <a:srgbClr val="005C2A"/>
                </a:solidFill>
                <a:latin typeface="Bookman Old Style" pitchFamily="18" charset="0"/>
              </a:rPr>
              <a:t>України 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2014 </a:t>
            </a:r>
            <a:r>
              <a:rPr lang="uk-UA" sz="2600" b="1" i="1" dirty="0">
                <a:solidFill>
                  <a:srgbClr val="005C2A"/>
                </a:solidFill>
                <a:latin typeface="Bookman Old Style" pitchFamily="18" charset="0"/>
              </a:rPr>
              <a:t>року із змінами 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внесеними згідно з наказами </a:t>
            </a:r>
            <a:r>
              <a:rPr lang="uk-UA" sz="2600" b="1" i="1" dirty="0">
                <a:solidFill>
                  <a:srgbClr val="005C2A"/>
                </a:solidFill>
                <a:latin typeface="Bookman Old Style" pitchFamily="18" charset="0"/>
              </a:rPr>
              <a:t>МВС України 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№ 810 від 2016р. та 657 від 2017р.) </a:t>
            </a:r>
          </a:p>
          <a:p>
            <a:pPr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Правила пожежної безпеки для навчальних закладів  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та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установ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системи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освіти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України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затверджені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наказом МОНУ </a:t>
            </a:r>
          </a:p>
          <a:p>
            <a:pPr>
              <a:buNone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  № 974 від 15.08.2016року)</a:t>
            </a:r>
            <a:endParaRPr lang="ru-RU" sz="2600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endParaRPr lang="ru-RU" sz="2400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14342" name="Picture 6" descr="ÐÐ°ÑÑÐ¸Ð½ÐºÐ¸ Ð¿Ð¾ Ð·Ð°Ð¿ÑÐ¾ÑÑ ÐºÐ°ÑÑÐ¸Ð½ÐºÐ¸ Ð¿ÑÐ°Ð²Ð¸Ð»Ð° Ð¿Ð¾Ð¶ÐµÐ¶Ð½Ð¾Ñ Ð±ÐµÐ·Ð¿Ðµ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653136"/>
            <a:ext cx="3240360" cy="235267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°ÑÑÐ¸Ð½ÐºÐ¸ Ð·Ð½Ð°Ðº Ð¾ÐºÐ»Ð¸Ðº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3933056"/>
            <a:ext cx="1403648" cy="233251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005C2A"/>
                </a:solidFill>
                <a:latin typeface="Bookman Old Style" pitchFamily="18" charset="0"/>
              </a:rPr>
              <a:t>ПРАВИЛА</a:t>
            </a:r>
            <a:endParaRPr lang="ru-RU" dirty="0">
              <a:solidFill>
                <a:srgbClr val="005C2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Правила внутрішнього трудового розпорядку 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для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працівників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навчально-виховних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закладів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системи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Міністерства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освіти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України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(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зм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. наказ МОН України </a:t>
            </a:r>
            <a:r>
              <a:rPr lang="en-US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N 1199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від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03.12.2010р.) </a:t>
            </a:r>
          </a:p>
          <a:p>
            <a:pPr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Правила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охорони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праці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у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сільськогосподарському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виробництві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затверджені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наказом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Міністерства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соціальної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політики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від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29.08.2018  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  N 1240)</a:t>
            </a:r>
          </a:p>
          <a:p>
            <a:pPr>
              <a:buFont typeface="Wingdings" pitchFamily="2" charset="2"/>
              <a:buChar char="Ø"/>
            </a:pPr>
            <a:endParaRPr lang="uk-UA" sz="2600" b="1" i="1" dirty="0" smtClean="0">
              <a:solidFill>
                <a:srgbClr val="005C2A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и по запросу картинки ,Правила безпечної експлуатації електроустановок споживач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78653">
            <a:off x="6752811" y="3130242"/>
            <a:ext cx="2130272" cy="298483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5C2A"/>
                </a:solidFill>
                <a:latin typeface="Bookman Old Style" pitchFamily="18" charset="0"/>
              </a:rPr>
              <a:t>ПРАВИЛА</a:t>
            </a:r>
            <a:endParaRPr lang="ru-RU" b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686800" cy="452596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Правила </a:t>
            </a:r>
            <a:r>
              <a:rPr lang="ru-RU" sz="2600" b="1" i="1" dirty="0" err="1" smtClean="0">
                <a:solidFill>
                  <a:srgbClr val="005C2A"/>
                </a:solidFill>
                <a:effectLst/>
                <a:latin typeface="Bookman Old Style" pitchFamily="18" charset="0"/>
              </a:rPr>
              <a:t>безпечної</a:t>
            </a: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effectLst/>
                <a:latin typeface="Bookman Old Style" pitchFamily="18" charset="0"/>
              </a:rPr>
              <a:t>експлуатації</a:t>
            </a: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effectLst/>
                <a:latin typeface="Bookman Old Style" pitchFamily="18" charset="0"/>
              </a:rPr>
              <a:t>електроустановок</a:t>
            </a: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effectLst/>
                <a:latin typeface="Bookman Old Style" pitchFamily="18" charset="0"/>
              </a:rPr>
              <a:t>споживачів</a:t>
            </a: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, </a:t>
            </a:r>
            <a:r>
              <a:rPr lang="ru-RU" sz="2600" b="1" i="1" dirty="0" err="1" smtClean="0">
                <a:solidFill>
                  <a:srgbClr val="005C2A"/>
                </a:solidFill>
                <a:effectLst/>
                <a:latin typeface="Bookman Old Style" pitchFamily="18" charset="0"/>
              </a:rPr>
              <a:t>затверджених</a:t>
            </a: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 наказом </a:t>
            </a:r>
            <a:r>
              <a:rPr lang="ru-RU" sz="2600" b="1" i="1" dirty="0" err="1" smtClean="0">
                <a:solidFill>
                  <a:srgbClr val="005C2A"/>
                </a:solidFill>
                <a:effectLst/>
                <a:latin typeface="Bookman Old Style" pitchFamily="18" charset="0"/>
              </a:rPr>
              <a:t>Держнаглядохоронпраці</a:t>
            </a: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effectLst/>
                <a:latin typeface="Bookman Old Style" pitchFamily="18" charset="0"/>
              </a:rPr>
              <a:t>від</a:t>
            </a: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 09 </a:t>
            </a:r>
            <a:r>
              <a:rPr lang="ru-RU" sz="2600" b="1" i="1" dirty="0" err="1" smtClean="0">
                <a:solidFill>
                  <a:srgbClr val="005C2A"/>
                </a:solidFill>
                <a:effectLst/>
                <a:latin typeface="Bookman Old Style" pitchFamily="18" charset="0"/>
              </a:rPr>
              <a:t>січня</a:t>
            </a: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 1998 року № 4-ПБЕС</a:t>
            </a:r>
          </a:p>
          <a:p>
            <a:pPr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Правила </a:t>
            </a:r>
            <a:r>
              <a:rPr lang="ru-RU" sz="2600" b="1" i="1" dirty="0" err="1" smtClean="0">
                <a:solidFill>
                  <a:srgbClr val="005C2A"/>
                </a:solidFill>
                <a:effectLst/>
                <a:latin typeface="Bookman Old Style" pitchFamily="18" charset="0"/>
              </a:rPr>
              <a:t>технічної</a:t>
            </a: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effectLst/>
                <a:latin typeface="Bookman Old Style" pitchFamily="18" charset="0"/>
              </a:rPr>
              <a:t>експлуатації</a:t>
            </a: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    </a:t>
            </a:r>
            <a:r>
              <a:rPr lang="ru-RU" sz="2600" b="1" i="1" dirty="0" err="1" smtClean="0">
                <a:solidFill>
                  <a:srgbClr val="005C2A"/>
                </a:solidFill>
                <a:effectLst/>
                <a:latin typeface="Bookman Old Style" pitchFamily="18" charset="0"/>
              </a:rPr>
              <a:t>електроустановок</a:t>
            </a: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effectLst/>
                <a:latin typeface="Bookman Old Style" pitchFamily="18" charset="0"/>
              </a:rPr>
              <a:t>споживачів</a:t>
            </a: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, 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    </a:t>
            </a:r>
            <a:r>
              <a:rPr lang="ru-RU" sz="2600" b="1" i="1" dirty="0" err="1" smtClean="0">
                <a:solidFill>
                  <a:srgbClr val="005C2A"/>
                </a:solidFill>
                <a:effectLst/>
                <a:latin typeface="Bookman Old Style" pitchFamily="18" charset="0"/>
              </a:rPr>
              <a:t>затверджених</a:t>
            </a: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 наказом 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    </a:t>
            </a:r>
            <a:r>
              <a:rPr lang="ru-RU" sz="2600" b="1" i="1" dirty="0" err="1" smtClean="0">
                <a:solidFill>
                  <a:srgbClr val="005C2A"/>
                </a:solidFill>
                <a:effectLst/>
                <a:latin typeface="Bookman Old Style" pitchFamily="18" charset="0"/>
              </a:rPr>
              <a:t>Мінпаливенерго</a:t>
            </a: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effectLst/>
                <a:latin typeface="Bookman Old Style" pitchFamily="18" charset="0"/>
              </a:rPr>
              <a:t>України</a:t>
            </a:r>
            <a:endParaRPr lang="ru-RU" sz="2600" b="1" i="1" dirty="0" smtClean="0">
              <a:solidFill>
                <a:srgbClr val="005C2A"/>
              </a:solidFill>
              <a:effectLst/>
              <a:latin typeface="Bookman Old Style" pitchFamily="18" charset="0"/>
            </a:endParaRPr>
          </a:p>
          <a:p>
            <a:pPr>
              <a:buNone/>
            </a:pP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    </a:t>
            </a:r>
            <a:r>
              <a:rPr lang="ru-RU" sz="2600" b="1" i="1" dirty="0" err="1" smtClean="0">
                <a:solidFill>
                  <a:srgbClr val="005C2A"/>
                </a:solidFill>
                <a:effectLst/>
                <a:latin typeface="Bookman Old Style" pitchFamily="18" charset="0"/>
              </a:rPr>
              <a:t>від</a:t>
            </a: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 25 </a:t>
            </a:r>
            <a:r>
              <a:rPr lang="ru-RU" sz="2600" b="1" i="1" dirty="0" err="1" smtClean="0">
                <a:solidFill>
                  <a:srgbClr val="005C2A"/>
                </a:solidFill>
                <a:effectLst/>
                <a:latin typeface="Bookman Old Style" pitchFamily="18" charset="0"/>
              </a:rPr>
              <a:t>липня</a:t>
            </a:r>
            <a:r>
              <a:rPr lang="ru-RU" sz="2600" b="1" i="1" dirty="0" smtClean="0">
                <a:solidFill>
                  <a:srgbClr val="005C2A"/>
                </a:solidFill>
                <a:effectLst/>
                <a:latin typeface="Bookman Old Style" pitchFamily="18" charset="0"/>
              </a:rPr>
              <a:t> 2006 року № 258</a:t>
            </a:r>
          </a:p>
          <a:p>
            <a:endParaRPr lang="ru-RU" dirty="0">
              <a:latin typeface="Bookman Old Style" pitchFamily="18" charset="0"/>
            </a:endParaRPr>
          </a:p>
        </p:txBody>
      </p:sp>
      <p:pic>
        <p:nvPicPr>
          <p:cNvPr id="5" name="Picture 2" descr="Картинки по запросу картинки  Правила технічної експлуатації електроустановок споживачів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90377">
            <a:off x="6254859" y="4490524"/>
            <a:ext cx="1864383" cy="246526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ºÐ°ÑÑÐ¸Ð½ÐºÐ¸ Ð·Ð½Ð°Ðº Ð¾ÐºÐ»Ð¸Ðº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556792"/>
            <a:ext cx="1619672" cy="19442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005C2A"/>
                </a:solidFill>
                <a:latin typeface="Bookman Old Style" pitchFamily="18" charset="0"/>
              </a:rPr>
              <a:t>ПРАВИЛА</a:t>
            </a:r>
            <a:endParaRPr lang="ru-RU" dirty="0">
              <a:solidFill>
                <a:srgbClr val="005C2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6868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Нові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Правила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експлуатації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та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типові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норми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належності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вогнегасників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затверджені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наказом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Міністерства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внутрішніх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справ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України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від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15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січня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2018 р. № 25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600" i="1" dirty="0">
              <a:solidFill>
                <a:srgbClr val="009242"/>
              </a:solidFill>
              <a:latin typeface="Bookman Old Style" pitchFamily="18" charset="0"/>
            </a:endParaRPr>
          </a:p>
        </p:txBody>
      </p:sp>
      <p:pic>
        <p:nvPicPr>
          <p:cNvPr id="5" name="Picture 2" descr="ÐÐ°ÑÑÐ¸Ð½ÐºÐ¸ Ð¿Ð¾ Ð·Ð°Ð¿ÑÐ¾ÑÑ ÐºÐ°ÑÑÐ¸Ð½ÐºÐ¸ Ð¿ÑÐ°Ð²Ð¸Ð»Ð° Ð¿Ð¾Ð¶ÐµÐ¶Ð½Ð¾Ñ Ð±ÐµÐ·Ð¿Ðµ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40968"/>
            <a:ext cx="3672408" cy="360040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42" name="Picture 2" descr="ÐÐ°ÑÑÐ¸Ð½ÐºÐ¸ Ð¿Ð¾ Ð·Ð°Ð¿ÑÐ¾ÑÑ ÐºÐ°ÑÑÐ¸Ð½ÐºÐ¸ Ð¿ÑÐ°Ð²Ð¸Ð»Ð° Ð¿Ð¾Ð¶ÐµÐ¶Ð½Ð¾Ñ Ð±ÐµÐ·Ð¿Ðµ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4392488" cy="179070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116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p3d extrusionH="57150">
              <a:bevelT w="57150" h="38100" prst="hardEdge"/>
            </a:sp3d>
          </a:bodyPr>
          <a:lstStyle/>
          <a:p>
            <a:pPr algn="ctr"/>
            <a:r>
              <a:rPr lang="uk-UA" b="1" dirty="0" smtClean="0">
                <a:solidFill>
                  <a:srgbClr val="005C2A"/>
                </a:solidFill>
                <a:latin typeface="Bookman Old Style" pitchFamily="18" charset="0"/>
              </a:rPr>
              <a:t>МЕТОДИЧНІ МАТЕРІАЛИ, ІНСТРУКТИВНО-МЕТОДИЧНІ МАТЕРІАЛИ</a:t>
            </a:r>
            <a:endParaRPr lang="ru-RU" b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229600" cy="43830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Про інструктивно-методичні матеріали “ Безпечне проведення занять у кабінетах природничо-математичного напряму ”- лист МОНУ № 1/9-72 від 01.02.2012р.</a:t>
            </a:r>
          </a:p>
          <a:p>
            <a:pPr>
              <a:buFont typeface="Wingdings" pitchFamily="2" charset="2"/>
              <a:buChar char="Ø"/>
            </a:pP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“Про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використання інструктивно-методичних матеріалів з питань створення безпечних умов для роботи у кабінетах інформатики та ІКТ ”- лист МОНУ № 1/9-497 від 17.07.2014р. </a:t>
            </a:r>
            <a:endParaRPr lang="ru-RU" sz="2600" b="1" i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869160"/>
            <a:ext cx="4248472" cy="198884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Блок-схема: перфолента 1"/>
          <p:cNvSpPr/>
          <p:nvPr/>
        </p:nvSpPr>
        <p:spPr>
          <a:xfrm>
            <a:off x="357158" y="548680"/>
            <a:ext cx="8429684" cy="5400600"/>
          </a:xfrm>
          <a:prstGeom prst="flowChartPunchedTape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5C2A"/>
                </a:solidFill>
                <a:latin typeface="Bookman Old Style" pitchFamily="18" charset="0"/>
              </a:rPr>
              <a:t>П</a:t>
            </a:r>
            <a:r>
              <a:rPr lang="en-US" sz="3200" b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uk-UA" sz="3200" b="1" dirty="0" smtClean="0">
                <a:solidFill>
                  <a:srgbClr val="005C2A"/>
                </a:solidFill>
                <a:latin typeface="Bookman Old Style" pitchFamily="18" charset="0"/>
              </a:rPr>
              <a:t>О</a:t>
            </a:r>
            <a:r>
              <a:rPr lang="en-US" sz="3200" b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uk-UA" sz="3200" b="1" dirty="0" smtClean="0">
                <a:solidFill>
                  <a:srgbClr val="005C2A"/>
                </a:solidFill>
                <a:latin typeface="Bookman Old Style" pitchFamily="18" charset="0"/>
              </a:rPr>
              <a:t>К</a:t>
            </a:r>
            <a:r>
              <a:rPr lang="en-US" sz="3200" b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uk-UA" sz="3200" b="1" dirty="0" smtClean="0">
                <a:solidFill>
                  <a:srgbClr val="005C2A"/>
                </a:solidFill>
                <a:latin typeface="Bookman Old Style" pitchFamily="18" charset="0"/>
              </a:rPr>
              <a:t>Р</a:t>
            </a:r>
            <a:r>
              <a:rPr lang="en-US" sz="3200" b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uk-UA" sz="3200" b="1" dirty="0" smtClean="0">
                <a:solidFill>
                  <a:srgbClr val="005C2A"/>
                </a:solidFill>
                <a:latin typeface="Bookman Old Style" pitchFamily="18" charset="0"/>
              </a:rPr>
              <a:t>О</a:t>
            </a:r>
            <a:r>
              <a:rPr lang="en-US" sz="3200" b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uk-UA" sz="3200" b="1" dirty="0" smtClean="0">
                <a:solidFill>
                  <a:srgbClr val="005C2A"/>
                </a:solidFill>
                <a:latin typeface="Bookman Old Style" pitchFamily="18" charset="0"/>
              </a:rPr>
              <a:t>К</a:t>
            </a:r>
            <a:r>
              <a:rPr lang="en-US" sz="3200" b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uk-UA" sz="3200" b="1" dirty="0" smtClean="0">
                <a:solidFill>
                  <a:srgbClr val="005C2A"/>
                </a:solidFill>
                <a:latin typeface="Bookman Old Style" pitchFamily="18" charset="0"/>
              </a:rPr>
              <a:t>О</a:t>
            </a:r>
            <a:r>
              <a:rPr lang="en-US" sz="3200" b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uk-UA" sz="3200" b="1" dirty="0" smtClean="0">
                <a:solidFill>
                  <a:srgbClr val="005C2A"/>
                </a:solidFill>
                <a:latin typeface="Bookman Old Style" pitchFamily="18" charset="0"/>
              </a:rPr>
              <a:t>В</a:t>
            </a:r>
            <a:r>
              <a:rPr lang="en-US" sz="3200" b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uk-UA" sz="3200" b="1" dirty="0" smtClean="0">
                <a:solidFill>
                  <a:srgbClr val="005C2A"/>
                </a:solidFill>
                <a:latin typeface="Bookman Old Style" pitchFamily="18" charset="0"/>
              </a:rPr>
              <a:t>А </a:t>
            </a:r>
          </a:p>
          <a:p>
            <a:pPr algn="ctr"/>
            <a:r>
              <a:rPr lang="uk-UA" sz="3200" b="1" dirty="0" smtClean="0">
                <a:solidFill>
                  <a:srgbClr val="005C2A"/>
                </a:solidFill>
                <a:latin typeface="Bookman Old Style" pitchFamily="18" charset="0"/>
              </a:rPr>
              <a:t>ПОСЛІДОВНІСТЬ РОБОТИ </a:t>
            </a:r>
          </a:p>
          <a:p>
            <a:pPr algn="ctr"/>
            <a:r>
              <a:rPr lang="uk-UA" sz="3200" b="1" i="1" dirty="0" smtClean="0">
                <a:solidFill>
                  <a:srgbClr val="005C2A"/>
                </a:solidFill>
                <a:latin typeface="Bookman Old Style" pitchFamily="18" charset="0"/>
              </a:rPr>
              <a:t>І Н Ж Е Н Е Р А – П О Ч А Т К І В Ц Я </a:t>
            </a:r>
          </a:p>
          <a:p>
            <a:pPr algn="ctr"/>
            <a:r>
              <a:rPr lang="uk-UA" sz="3200" b="1" dirty="0" smtClean="0">
                <a:solidFill>
                  <a:srgbClr val="005C2A"/>
                </a:solidFill>
                <a:latin typeface="Bookman Old Style" pitchFamily="18" charset="0"/>
              </a:rPr>
              <a:t>З ОХОРОНИ ПРАЦІ </a:t>
            </a:r>
          </a:p>
          <a:p>
            <a:pPr algn="ctr"/>
            <a:r>
              <a:rPr lang="uk-UA" sz="3200" b="1" dirty="0" smtClean="0">
                <a:solidFill>
                  <a:srgbClr val="005C2A"/>
                </a:solidFill>
                <a:latin typeface="Bookman Old Style" pitchFamily="18" charset="0"/>
              </a:rPr>
              <a:t>ТА БЕЗПЕКИ ЖИТТЄДІЯЛЬНОСТІ</a:t>
            </a:r>
            <a:endParaRPr lang="ru-RU" sz="3200" b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7220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005C2A"/>
                </a:solidFill>
                <a:latin typeface="Bookman Old Style" pitchFamily="18" charset="0"/>
              </a:rPr>
              <a:t>МЕТОДИЧНІ МАТЕРІАЛИ, ІНСТРУКТИВНО-МЕТОДИЧНІ МАТЕРІАЛИ</a:t>
            </a:r>
            <a:endParaRPr lang="ru-RU" dirty="0">
              <a:solidFill>
                <a:srgbClr val="005C2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Про використання методичних матеріалів “ Вимоги безпеки для учнів під час канікул “ – лист МОНУ від 26.05.2014 р. № 1/9-266</a:t>
            </a:r>
          </a:p>
          <a:p>
            <a:pPr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Про порядок проведення інструктажів з охорони праці та БЖД в ЗП(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ПТ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)О – лист МОНУ від 26.07.2018 р. № 1/9-464</a:t>
            </a:r>
          </a:p>
        </p:txBody>
      </p:sp>
      <p:pic>
        <p:nvPicPr>
          <p:cNvPr id="5" name="Picture 2" descr="ÐÐ°ÑÑÐ¸Ð½ÐºÐ¸ Ð¿Ð¾ Ð·Ð°Ð¿ÑÐ¾ÑÑ ÐºÐ°ÑÑÐ¸Ð½ÐºÐ¸ Ð·Ð½Ð°Ðº Ð¾ÐºÐ»Ð¸Ðº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573016"/>
            <a:ext cx="1296145" cy="2332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Ð°ÑÑÐ¸Ð½ÐºÐ¸ Ð¿Ð¾ Ð·Ð°Ð¿ÑÐ¾ÑÑ ÐºÐ°ÑÑÐ¸Ð½ÐºÐ¸ Ð·Ð½Ð°Ðº Ð¾ÐºÐ»Ð¸Ðº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340768"/>
            <a:ext cx="1296145" cy="190046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5C2A"/>
                </a:solidFill>
                <a:latin typeface="Bookman Old Style" pitchFamily="18" charset="0"/>
              </a:rPr>
              <a:t>ДБН,  </a:t>
            </a:r>
            <a:endParaRPr lang="ru-RU" sz="4000" b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ДБН В.2.2-3:2018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Будинки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та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споруди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. 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Заклади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освіти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.(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чинні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en-US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0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1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.09.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2018р.) </a:t>
            </a:r>
          </a:p>
          <a:p>
            <a:pPr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ДБН 2.5-28-2006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“Природне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та штучне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освітлення”</a:t>
            </a:r>
            <a:r>
              <a:rPr lang="ru-RU" sz="2600" b="1" dirty="0" smtClean="0">
                <a:solidFill>
                  <a:srgbClr val="005C2A"/>
                </a:solidFill>
              </a:rPr>
              <a:t> 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(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зм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. №2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від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en-US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0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1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вересня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  2012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р</a:t>
            </a:r>
            <a:r>
              <a:rPr lang="en-US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.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)</a:t>
            </a:r>
            <a:r>
              <a:rPr lang="ru-RU" sz="2600" dirty="0" smtClean="0">
                <a:solidFill>
                  <a:srgbClr val="005C2A"/>
                </a:solidFill>
              </a:rPr>
              <a:t> </a:t>
            </a:r>
            <a:endParaRPr lang="uk-UA" sz="2600" b="1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ДБН 2.5-67:2013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“Опалення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, вентиляція та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кондиціювання”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(чинний з </a:t>
            </a:r>
            <a:r>
              <a:rPr lang="en-US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0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1.01.2014р.)</a:t>
            </a:r>
          </a:p>
          <a:p>
            <a:pPr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ДБН 2.5-77:2014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“Котельні”</a:t>
            </a:r>
            <a:endParaRPr lang="uk-UA" sz="2600" b="1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endParaRPr lang="uk-UA" sz="2650" b="1" i="1" dirty="0" smtClean="0">
              <a:solidFill>
                <a:srgbClr val="009242"/>
              </a:solidFill>
              <a:latin typeface="Bookman Old Style" pitchFamily="18" charset="0"/>
            </a:endParaRPr>
          </a:p>
        </p:txBody>
      </p:sp>
      <p:sp>
        <p:nvSpPr>
          <p:cNvPr id="7172" name="AutoShape 4" descr="Image result for картинки охорона прац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8" name="AutoShape 10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869160"/>
            <a:ext cx="5184576" cy="198884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005C2A"/>
                </a:solidFill>
                <a:latin typeface="Bookman Old Style" pitchFamily="18" charset="0"/>
              </a:rPr>
              <a:t>ДБН, </a:t>
            </a:r>
            <a:r>
              <a:rPr lang="uk-UA" b="1" dirty="0" err="1" smtClean="0">
                <a:solidFill>
                  <a:srgbClr val="005C2A"/>
                </a:solidFill>
                <a:latin typeface="Bookman Old Style" pitchFamily="18" charset="0"/>
              </a:rPr>
              <a:t>ДСАнПІН</a:t>
            </a:r>
            <a:r>
              <a:rPr lang="uk-UA" b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endParaRPr lang="ru-RU" dirty="0">
              <a:solidFill>
                <a:srgbClr val="005C2A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2514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ДБН В.2.5-56-2014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Системи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протипожежного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захисту</a:t>
            </a:r>
            <a:r>
              <a:rPr lang="en-US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(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ч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инний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01.07.2015р.)</a:t>
            </a:r>
          </a:p>
          <a:p>
            <a:pPr>
              <a:buFont typeface="Wingdings" pitchFamily="2" charset="2"/>
              <a:buChar char="Ø"/>
            </a:pP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ДСАнПІН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5.5.2.008-01 “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Державні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санітарні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правила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і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норми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влаштування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утримання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загальноосвітніх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навчальних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закладів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та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організації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навчально-виховного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процесу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”</a:t>
            </a:r>
          </a:p>
          <a:p>
            <a:endParaRPr lang="ru-RU" sz="2650" b="1" i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35584" y="3244334"/>
            <a:ext cx="272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tx2"/>
                </a:solidFill>
                <a:latin typeface="Bookman Old Style" pitchFamily="18" charset="0"/>
              </a:rPr>
              <a:t>«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ÐÐ°ÑÑÐ¸Ð½ÐºÐ¸ Ð¿Ð¾ Ð·Ð°Ð¿ÑÐ¾ÑÑ ÐºÐ°ÑÑÐ¸Ð½ÐºÐ¸ Ð°Ð¿ÑÐµÑ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04432">
            <a:off x="0" y="5057800"/>
            <a:ext cx="1619672" cy="18002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rgbClr val="005C2A"/>
                </a:solidFill>
                <a:latin typeface="Bookman Old Style" pitchFamily="18" charset="0"/>
              </a:rPr>
              <a:t>        Медична АПТЕЧКА</a:t>
            </a:r>
            <a:endParaRPr lang="ru-RU" b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У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кабінеті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майстерні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лабораторії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на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полігоні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навчальному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господарстві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тощо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, аптечку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кладуть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до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спеціальної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шафи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. </a:t>
            </a:r>
            <a:endParaRPr lang="en-US" sz="2600" b="1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Аптечки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необхідно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перевіряти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звертаючи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увагу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на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термін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зберігання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ліків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.</a:t>
            </a:r>
            <a:endParaRPr lang="en-US" sz="2600" b="1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Перелік медикаментів - у аптечці</a:t>
            </a:r>
          </a:p>
          <a:p>
            <a:pPr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Вказати номер виклику швидкої </a:t>
            </a:r>
          </a:p>
          <a:p>
            <a:pPr>
              <a:buNone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  допомоги “103”та номер </a:t>
            </a:r>
            <a:endParaRPr lang="en-US" sz="2600" b="1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  найближчого лікувального </a:t>
            </a:r>
            <a:endParaRPr lang="en-US" sz="2600" b="1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  </a:t>
            </a:r>
            <a:r>
              <a:rPr lang="en-US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   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закладу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,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ФАПу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.</a:t>
            </a:r>
            <a:endParaRPr lang="ru-RU" sz="2600" b="1" i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  <p:pic>
        <p:nvPicPr>
          <p:cNvPr id="5124" name="Picture 4" descr="Картинки по запросу картинки мед апте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653136"/>
            <a:ext cx="2514600" cy="20353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2" name="Picture 2" descr="Картинки по запросу картинки мед аптеч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085184"/>
            <a:ext cx="3009904" cy="185736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126" name="Picture 6" descr="Картинки по запросу картинки мед аптеч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996952"/>
            <a:ext cx="1785918" cy="190614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2" descr="ÐÐ°ÑÑÐ¸Ð½ÐºÐ¸ Ð¿Ð¾ Ð·Ð°Ð¿ÑÐ¾ÑÑ ÐºÐ°ÑÑÐ¸Ð½ÐºÐ¸ Ð°Ð¿ÑÐµÑÐºÐ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5445225"/>
            <a:ext cx="2520280" cy="141277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003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005C2A"/>
                </a:solidFill>
                <a:latin typeface="Bookman Old Style" pitchFamily="18" charset="0"/>
              </a:rPr>
              <a:t>ЗВІТНІСТЬ</a:t>
            </a:r>
            <a:endParaRPr lang="ru-RU" b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25143"/>
          </a:xfrm>
        </p:spPr>
        <p:txBody>
          <a:bodyPr>
            <a:norm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Ф.7-тнв -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Держстат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наказом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від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18.08.2014 р. № 242 затвердив форму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звіту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 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“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Звіт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про травматизм на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виробництві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у 2018 </a:t>
            </a:r>
            <a:r>
              <a:rPr lang="ru-RU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році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” </a:t>
            </a:r>
            <a:r>
              <a:rPr lang="ru-RU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.</a:t>
            </a:r>
          </a:p>
          <a:p>
            <a:pPr fontAlgn="base"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Ф.6/ОП/НВ - наказ МОНУ від 19.07</a:t>
            </a:r>
          </a:p>
          <a:p>
            <a:pPr fontAlgn="base">
              <a:buNone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  2016 року № 851 затверджено зведений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“Звіт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про травматизм під </a:t>
            </a:r>
          </a:p>
          <a:p>
            <a:pPr fontAlgn="base">
              <a:buNone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  час навчально-виховного процесу в навчальних закладах за 2018 </a:t>
            </a:r>
            <a:r>
              <a:rPr lang="uk-UA" sz="2600" b="1" i="1" dirty="0" err="1" smtClean="0">
                <a:solidFill>
                  <a:srgbClr val="005C2A"/>
                </a:solidFill>
                <a:latin typeface="Bookman Old Style" pitchFamily="18" charset="0"/>
              </a:rPr>
              <a:t>рік”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	</a:t>
            </a:r>
            <a:endParaRPr lang="ru-RU" sz="2600" b="1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Термін подачі звітності у ДОН </a:t>
            </a:r>
          </a:p>
          <a:p>
            <a:pPr fontAlgn="base">
              <a:buNone/>
            </a:pP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   ВОДА 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до </a:t>
            </a:r>
            <a:r>
              <a:rPr lang="en-US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10 </a:t>
            </a:r>
            <a:r>
              <a:rPr lang="uk-UA" sz="2600" b="1" i="1" dirty="0" smtClean="0">
                <a:solidFill>
                  <a:srgbClr val="005C2A"/>
                </a:solidFill>
                <a:latin typeface="Bookman Old Style" pitchFamily="18" charset="0"/>
              </a:rPr>
              <a:t>січня 2019 року</a:t>
            </a:r>
            <a:endParaRPr lang="ru-RU" sz="2600" b="1" i="1" dirty="0" smtClean="0">
              <a:solidFill>
                <a:srgbClr val="005C2A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2650" b="1" i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  <p:pic>
        <p:nvPicPr>
          <p:cNvPr id="5" name="Picture 2" descr="Image result for картинки нормативні документи з безпеки життєдіяльності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221088"/>
            <a:ext cx="1656184" cy="263691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ÐÐ°ÑÑÐ¸Ð½ÐºÐ¸ Ð¿Ð¾ Ð·Ð°Ð¿ÑÐ¾ÑÑ ÐºÐ°ÑÑÐ¸Ð½ÐºÐ¸ Ð¸Ð½ÑÑÑÑÐºÑÐ°Ð¶Ð¸ Ð· Ð±ÐµÐ·Ð¿ÐµÐºÐ¸ Ð¶Ð¸ÑÑÑÐ´ÑÑÐ»ÑÐ½Ð¾ÑÑÑ ÑÐºÑÐ°Ñ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3528392" cy="42484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69315">
            <a:off x="385592" y="275216"/>
            <a:ext cx="8229600" cy="3439870"/>
          </a:xfrm>
          <a:solidFill>
            <a:schemeClr val="accent6">
              <a:lumMod val="60000"/>
              <a:lumOff val="40000"/>
            </a:schemeClr>
          </a:solidFill>
          <a:ln/>
          <a:scene3d>
            <a:camera prst="isometricOffAxis1Top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005C2A"/>
                </a:solidFill>
                <a:latin typeface="Bookman Old Style" pitchFamily="18" charset="0"/>
              </a:rPr>
              <a:t>ДЯКУЮ ЗА УВАГУ!</a:t>
            </a:r>
            <a:endParaRPr lang="ru-RU" sz="5400" b="1" i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  <p:pic>
        <p:nvPicPr>
          <p:cNvPr id="6" name="Picture 22" descr="ÐÐ°ÑÑÐ¸Ð½ÐºÐ¸ Ð¿Ð¾ Ð·Ð°Ð¿ÑÐ¾ÑÑ ÐºÐ°ÑÑÐ¸Ð½ÐºÐ¸ Ð¸Ð½ÑÑÑÑÐºÑÐ°Ð¶Ð¸ Ð· Ð±ÐµÐ·Ð¿ÐµÐºÐ¸ Ð¶Ð¸ÑÑÑÐ´ÑÑÐ»ÑÐ½Ð¾ÑÑÑ ÑÐºÑÐ°ÑÐ½Ð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643182"/>
            <a:ext cx="2657475" cy="1724025"/>
          </a:xfrm>
          <a:prstGeom prst="rect">
            <a:avLst/>
          </a:prstGeom>
          <a:noFill/>
        </p:spPr>
      </p:pic>
      <p:pic>
        <p:nvPicPr>
          <p:cNvPr id="7" name="Picture 2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663" y="1357298"/>
            <a:ext cx="3624337" cy="525658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6" descr="ÐÐ°ÑÑÐ¸Ð½ÐºÐ¸ Ð¿Ð¾ Ð·Ð°Ð¿ÑÐ¾ÑÑ ÐºÐ°ÑÑÐ¸Ð½ÐºÐ¸ Ð¸Ð½ÑÑÑÑÐºÑÐ°Ð¶Ð¸ Ð· Ð±ÐµÐ·Ð¿ÐµÐºÐ¸ Ð¶Ð¸ÑÑÑÐ´ÑÑÐ»ÑÐ½Ð¾ÑÑÑ ÑÐºÑÐ°ÑÐ½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500570"/>
            <a:ext cx="2592288" cy="194421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5127">
            <a:off x="7377934" y="2182376"/>
            <a:ext cx="1769796" cy="262308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uk-UA" sz="45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Кроки  І,ІІ</a:t>
            </a:r>
            <a:endParaRPr lang="ru-RU" sz="4500" dirty="0"/>
          </a:p>
        </p:txBody>
      </p:sp>
      <p:sp>
        <p:nvSpPr>
          <p:cNvPr id="3" name="Овал 2"/>
          <p:cNvSpPr/>
          <p:nvPr/>
        </p:nvSpPr>
        <p:spPr>
          <a:xfrm>
            <a:off x="714348" y="714356"/>
            <a:ext cx="7786742" cy="2714644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000" b="1" i="1" dirty="0" smtClean="0">
                <a:solidFill>
                  <a:srgbClr val="005C2A"/>
                </a:solidFill>
                <a:latin typeface="Sylfaen" pitchFamily="18" charset="0"/>
              </a:rPr>
              <a:t>О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прац</a:t>
            </a:r>
            <a:r>
              <a:rPr lang="uk-UA" sz="3000" b="1" i="1" dirty="0" smtClean="0">
                <a:solidFill>
                  <a:srgbClr val="005C2A"/>
                </a:solidFill>
                <a:latin typeface="Sylfaen" pitchFamily="18" charset="0"/>
              </a:rPr>
              <a:t>ю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вати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і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затвердити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uk-UA" sz="3000" b="1" i="1" dirty="0" smtClean="0">
                <a:solidFill>
                  <a:srgbClr val="005C2A"/>
                </a:solidFill>
                <a:latin typeface="Sylfaen" pitchFamily="18" charset="0"/>
              </a:rPr>
              <a:t>«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Положення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про службу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охорони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праці</a:t>
            </a:r>
            <a:r>
              <a:rPr lang="uk-UA" sz="3000" b="1" i="1" dirty="0" smtClean="0">
                <a:solidFill>
                  <a:srgbClr val="005C2A"/>
                </a:solidFill>
                <a:latin typeface="Sylfaen" pitchFamily="18" charset="0"/>
              </a:rPr>
              <a:t>»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у </a:t>
            </a:r>
            <a:r>
              <a:rPr lang="uk-UA" sz="3000" b="1" i="1" dirty="0" smtClean="0">
                <a:solidFill>
                  <a:srgbClr val="005C2A"/>
                </a:solidFill>
                <a:latin typeface="Sylfaen" pitchFamily="18" charset="0"/>
              </a:rPr>
              <a:t>директора навчального закладу </a:t>
            </a:r>
            <a:endParaRPr lang="ru-RU" sz="3000" dirty="0">
              <a:latin typeface="Sylfae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0034" y="3714752"/>
            <a:ext cx="8001056" cy="2500330"/>
          </a:xfrm>
          <a:prstGeom prst="ellips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Ознайом</a:t>
            </a:r>
            <a:r>
              <a:rPr lang="uk-UA" sz="3000" b="1" i="1" dirty="0" err="1" smtClean="0">
                <a:solidFill>
                  <a:srgbClr val="005C2A"/>
                </a:solidFill>
                <a:latin typeface="Sylfaen" pitchFamily="18" charset="0"/>
              </a:rPr>
              <a:t>итись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зі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станом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охорони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праці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у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структурних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підрозділах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ЗП(ПТ)О</a:t>
            </a:r>
            <a:endParaRPr lang="ru-RU" sz="3000" b="1" i="1" dirty="0">
              <a:latin typeface="Sylfae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flipH="1">
            <a:off x="4000496" y="3357562"/>
            <a:ext cx="857255" cy="857256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71934" y="6000768"/>
            <a:ext cx="928694" cy="857232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3833">
            <a:off x="7354892" y="2365869"/>
            <a:ext cx="1982704" cy="252290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uk-UA" sz="45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Кроки </a:t>
            </a:r>
            <a:r>
              <a:rPr lang="en-US" sz="45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  </a:t>
            </a:r>
            <a:r>
              <a:rPr lang="uk-UA" sz="45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ІІІ,І</a:t>
            </a:r>
            <a:r>
              <a:rPr lang="en-US" sz="45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V</a:t>
            </a:r>
            <a:endParaRPr lang="ru-RU" sz="4500" dirty="0"/>
          </a:p>
        </p:txBody>
      </p:sp>
      <p:sp>
        <p:nvSpPr>
          <p:cNvPr id="3" name="Овал 2"/>
          <p:cNvSpPr/>
          <p:nvPr/>
        </p:nvSpPr>
        <p:spPr>
          <a:xfrm>
            <a:off x="928662" y="857232"/>
            <a:ext cx="7786742" cy="2714644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Придба</a:t>
            </a:r>
            <a:r>
              <a:rPr lang="uk-UA" sz="3000" b="1" i="1" dirty="0" smtClean="0">
                <a:solidFill>
                  <a:srgbClr val="005C2A"/>
                </a:solidFill>
                <a:latin typeface="Sylfaen" pitchFamily="18" charset="0"/>
              </a:rPr>
              <a:t>ти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та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забезпечити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en-US" sz="3000" b="1" i="1" dirty="0" smtClean="0">
                <a:solidFill>
                  <a:srgbClr val="005C2A"/>
                </a:solidFill>
                <a:latin typeface="Sylfaen" pitchFamily="18" charset="0"/>
              </a:rPr>
              <a:t> c</a:t>
            </a:r>
            <a:r>
              <a:rPr lang="uk-UA" sz="3000" b="1" i="1" dirty="0" err="1" smtClean="0">
                <a:solidFill>
                  <a:srgbClr val="005C2A"/>
                </a:solidFill>
                <a:latin typeface="Sylfaen" pitchFamily="18" charset="0"/>
              </a:rPr>
              <a:t>лужбу</a:t>
            </a:r>
            <a:r>
              <a:rPr lang="uk-UA" sz="3000" b="1" i="1" dirty="0" smtClean="0">
                <a:solidFill>
                  <a:srgbClr val="005C2A"/>
                </a:solidFill>
                <a:latin typeface="Sylfaen" pitchFamily="18" charset="0"/>
              </a:rPr>
              <a:t> з охорони праці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необхідними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нормативно-правовими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актами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з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охорони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праці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та БЖД </a:t>
            </a:r>
            <a:endParaRPr lang="ru-RU" sz="3000" dirty="0">
              <a:latin typeface="Sylfae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14348" y="3857628"/>
            <a:ext cx="8001056" cy="250033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Заве</a:t>
            </a:r>
            <a:r>
              <a:rPr lang="uk-UA" sz="3000" b="1" i="1" dirty="0" err="1" smtClean="0">
                <a:solidFill>
                  <a:srgbClr val="005C2A"/>
                </a:solidFill>
                <a:latin typeface="Sylfaen" pitchFamily="18" charset="0"/>
              </a:rPr>
              <a:t>сти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журнал</a:t>
            </a:r>
            <a:r>
              <a:rPr lang="uk-UA" sz="3000" b="1" i="1" dirty="0" smtClean="0">
                <a:solidFill>
                  <a:srgbClr val="005C2A"/>
                </a:solidFill>
                <a:latin typeface="Sylfaen" pitchFamily="18" charset="0"/>
              </a:rPr>
              <a:t>и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для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обліку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передбачених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нормативно-правовими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актами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з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охорони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праці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документів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та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проведених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заходів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. </a:t>
            </a:r>
            <a:endParaRPr lang="ru-RU" sz="3000" dirty="0">
              <a:latin typeface="Sylfae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flipH="1">
            <a:off x="4143372" y="3286124"/>
            <a:ext cx="857255" cy="785818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14810" y="6143644"/>
            <a:ext cx="841822" cy="714356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Ð°ÑÑÐ¸Ð½ÐºÐ¸ Ð¿Ð¾ Ð·Ð°Ð¿ÑÐ¾ÑÑ ÐºÐ°ÑÑÐ¸Ð½ÐºÐ¸ Ð·Ð½Ð°ÐºÐ¸ Ð²Ð¾Ð¿ÑÐ¾Ñ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97699">
            <a:off x="7106388" y="1849479"/>
            <a:ext cx="2131841" cy="285932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uk-UA" sz="45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Кроки</a:t>
            </a:r>
            <a:r>
              <a:rPr lang="en-US" sz="45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uk-UA" sz="45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  </a:t>
            </a:r>
            <a:r>
              <a:rPr lang="en-US" sz="45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V</a:t>
            </a:r>
            <a:r>
              <a:rPr lang="uk-UA" sz="45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,</a:t>
            </a:r>
            <a:r>
              <a:rPr lang="en-US" sz="45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V</a:t>
            </a:r>
            <a:r>
              <a:rPr lang="uk-UA" sz="45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І</a:t>
            </a:r>
            <a:endParaRPr lang="ru-RU" sz="4500" dirty="0"/>
          </a:p>
        </p:txBody>
      </p:sp>
      <p:sp>
        <p:nvSpPr>
          <p:cNvPr id="3" name="Овал 2"/>
          <p:cNvSpPr/>
          <p:nvPr/>
        </p:nvSpPr>
        <p:spPr>
          <a:xfrm>
            <a:off x="928662" y="785794"/>
            <a:ext cx="7643866" cy="2571768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900" b="1" i="1" dirty="0" smtClean="0">
                <a:solidFill>
                  <a:srgbClr val="005C2A"/>
                </a:solidFill>
                <a:latin typeface="Sylfaen" pitchFamily="18" charset="0"/>
              </a:rPr>
              <a:t>Зі</a:t>
            </a:r>
            <a:r>
              <a:rPr lang="ru-RU" sz="2900" b="1" i="1" dirty="0" err="1" smtClean="0">
                <a:solidFill>
                  <a:srgbClr val="005C2A"/>
                </a:solidFill>
                <a:latin typeface="Sylfaen" pitchFamily="18" charset="0"/>
              </a:rPr>
              <a:t>бр</a:t>
            </a:r>
            <a:r>
              <a:rPr lang="uk-UA" sz="2900" b="1" i="1" dirty="0" smtClean="0">
                <a:solidFill>
                  <a:srgbClr val="005C2A"/>
                </a:solidFill>
                <a:latin typeface="Sylfaen" pitchFamily="18" charset="0"/>
              </a:rPr>
              <a:t>ати</a:t>
            </a:r>
            <a:r>
              <a:rPr lang="ru-RU" sz="2900" b="1" i="1" dirty="0" smtClean="0">
                <a:solidFill>
                  <a:srgbClr val="005C2A"/>
                </a:solidFill>
                <a:latin typeface="Sylfaen" pitchFamily="18" charset="0"/>
              </a:rPr>
              <a:t> та </a:t>
            </a:r>
            <a:r>
              <a:rPr lang="ru-RU" sz="2900" b="1" i="1" dirty="0" err="1" smtClean="0">
                <a:solidFill>
                  <a:srgbClr val="005C2A"/>
                </a:solidFill>
                <a:latin typeface="Sylfaen" pitchFamily="18" charset="0"/>
              </a:rPr>
              <a:t>забезпеч</a:t>
            </a:r>
            <a:r>
              <a:rPr lang="uk-UA" sz="2900" b="1" i="1" dirty="0" err="1" smtClean="0">
                <a:solidFill>
                  <a:srgbClr val="005C2A"/>
                </a:solidFill>
                <a:latin typeface="Sylfaen" pitchFamily="18" charset="0"/>
              </a:rPr>
              <a:t>ити</a:t>
            </a:r>
            <a:r>
              <a:rPr lang="ru-RU" sz="29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2900" b="1" i="1" dirty="0" err="1" smtClean="0">
                <a:solidFill>
                  <a:srgbClr val="005C2A"/>
                </a:solidFill>
                <a:latin typeface="Sylfaen" pitchFamily="18" charset="0"/>
              </a:rPr>
              <a:t>зберігання</a:t>
            </a:r>
            <a:r>
              <a:rPr lang="ru-RU" sz="29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2900" b="1" i="1" dirty="0" err="1" smtClean="0">
                <a:solidFill>
                  <a:srgbClr val="005C2A"/>
                </a:solidFill>
                <a:latin typeface="Sylfaen" pitchFamily="18" charset="0"/>
              </a:rPr>
              <a:t>документів</a:t>
            </a:r>
            <a:r>
              <a:rPr lang="ru-RU" sz="2900" b="1" i="1" dirty="0" smtClean="0">
                <a:solidFill>
                  <a:srgbClr val="005C2A"/>
                </a:solidFill>
                <a:latin typeface="Sylfaen" pitchFamily="18" charset="0"/>
              </a:rPr>
              <a:t>, </a:t>
            </a:r>
            <a:r>
              <a:rPr lang="ru-RU" sz="2900" b="1" i="1" dirty="0" err="1" smtClean="0">
                <a:solidFill>
                  <a:srgbClr val="005C2A"/>
                </a:solidFill>
                <a:latin typeface="Sylfaen" pitchFamily="18" charset="0"/>
              </a:rPr>
              <a:t>які</a:t>
            </a:r>
            <a:r>
              <a:rPr lang="ru-RU" sz="29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2900" b="1" i="1" dirty="0" err="1" smtClean="0">
                <a:solidFill>
                  <a:srgbClr val="005C2A"/>
                </a:solidFill>
                <a:latin typeface="Sylfaen" pitchFamily="18" charset="0"/>
              </a:rPr>
              <a:t>характеризують</a:t>
            </a:r>
            <a:r>
              <a:rPr lang="ru-RU" sz="29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2900" b="1" i="1" dirty="0" err="1" smtClean="0">
                <a:solidFill>
                  <a:srgbClr val="005C2A"/>
                </a:solidFill>
                <a:latin typeface="Sylfaen" pitchFamily="18" charset="0"/>
              </a:rPr>
              <a:t>діяльність</a:t>
            </a:r>
            <a:r>
              <a:rPr lang="ru-RU" sz="29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uk-UA" sz="2900" b="1" i="1" dirty="0" smtClean="0">
                <a:solidFill>
                  <a:srgbClr val="005C2A"/>
                </a:solidFill>
                <a:latin typeface="Sylfaen" pitchFamily="18" charset="0"/>
              </a:rPr>
              <a:t>навчального закладу</a:t>
            </a:r>
            <a:r>
              <a:rPr lang="ru-RU" sz="29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2900" b="1" i="1" dirty="0" err="1" smtClean="0">
                <a:solidFill>
                  <a:srgbClr val="005C2A"/>
                </a:solidFill>
                <a:latin typeface="Sylfaen" pitchFamily="18" charset="0"/>
              </a:rPr>
              <a:t>з</a:t>
            </a:r>
            <a:r>
              <a:rPr lang="ru-RU" sz="29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2900" b="1" i="1" dirty="0" err="1" smtClean="0">
                <a:solidFill>
                  <a:srgbClr val="005C2A"/>
                </a:solidFill>
                <a:latin typeface="Sylfaen" pitchFamily="18" charset="0"/>
              </a:rPr>
              <a:t>питань</a:t>
            </a:r>
            <a:r>
              <a:rPr lang="ru-RU" sz="29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2900" b="1" i="1" dirty="0" err="1" smtClean="0">
                <a:solidFill>
                  <a:srgbClr val="005C2A"/>
                </a:solidFill>
                <a:latin typeface="Sylfaen" pitchFamily="18" charset="0"/>
              </a:rPr>
              <a:t>охорони</a:t>
            </a:r>
            <a:r>
              <a:rPr lang="ru-RU" sz="29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2900" b="1" i="1" dirty="0" err="1" smtClean="0">
                <a:solidFill>
                  <a:srgbClr val="005C2A"/>
                </a:solidFill>
                <a:latin typeface="Sylfaen" pitchFamily="18" charset="0"/>
              </a:rPr>
              <a:t>праці</a:t>
            </a:r>
            <a:r>
              <a:rPr lang="en-US" sz="29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uk-UA" sz="2900" b="1" i="1" dirty="0" smtClean="0">
                <a:solidFill>
                  <a:srgbClr val="005C2A"/>
                </a:solidFill>
                <a:latin typeface="Sylfaen" pitchFamily="18" charset="0"/>
              </a:rPr>
              <a:t>та БЖД</a:t>
            </a:r>
            <a:endParaRPr lang="ru-RU" sz="2900" dirty="0">
              <a:latin typeface="Sylfae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3643314"/>
            <a:ext cx="7929618" cy="2643206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005C2A"/>
                </a:solidFill>
                <a:latin typeface="Sylfaen" pitchFamily="18" charset="0"/>
              </a:rPr>
              <a:t>В</a:t>
            </a:r>
            <a:r>
              <a:rPr lang="ru-RU" sz="2800" b="1" i="1" dirty="0" err="1" smtClean="0">
                <a:solidFill>
                  <a:srgbClr val="005C2A"/>
                </a:solidFill>
                <a:latin typeface="Sylfaen" pitchFamily="18" charset="0"/>
              </a:rPr>
              <a:t>изначити</a:t>
            </a:r>
            <a:r>
              <a:rPr lang="ru-RU" sz="28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2800" b="1" i="1" dirty="0" err="1" smtClean="0">
                <a:solidFill>
                  <a:srgbClr val="005C2A"/>
                </a:solidFill>
                <a:latin typeface="Sylfaen" pitchFamily="18" charset="0"/>
              </a:rPr>
              <a:t>дійсний</a:t>
            </a:r>
            <a:r>
              <a:rPr lang="ru-RU" sz="2800" b="1" i="1" dirty="0" smtClean="0">
                <a:solidFill>
                  <a:srgbClr val="005C2A"/>
                </a:solidFill>
                <a:latin typeface="Sylfaen" pitchFamily="18" charset="0"/>
              </a:rPr>
              <a:t> стан умов </a:t>
            </a:r>
            <a:r>
              <a:rPr lang="ru-RU" sz="2800" b="1" i="1" dirty="0" err="1" smtClean="0">
                <a:solidFill>
                  <a:srgbClr val="005C2A"/>
                </a:solidFill>
                <a:latin typeface="Sylfaen" pitchFamily="18" charset="0"/>
              </a:rPr>
              <a:t>охорони</a:t>
            </a:r>
            <a:r>
              <a:rPr lang="ru-RU" sz="2800" b="1" i="1" dirty="0" smtClean="0">
                <a:solidFill>
                  <a:srgbClr val="005C2A"/>
                </a:solidFill>
                <a:latin typeface="Sylfaen" pitchFamily="18" charset="0"/>
              </a:rPr>
              <a:t>  </a:t>
            </a:r>
            <a:r>
              <a:rPr lang="ru-RU" sz="2800" b="1" i="1" dirty="0" err="1" smtClean="0">
                <a:solidFill>
                  <a:srgbClr val="005C2A"/>
                </a:solidFill>
                <a:latin typeface="Sylfaen" pitchFamily="18" charset="0"/>
              </a:rPr>
              <a:t>праці</a:t>
            </a:r>
            <a:r>
              <a:rPr lang="ru-RU" sz="2800" b="1" i="1" dirty="0" smtClean="0">
                <a:solidFill>
                  <a:srgbClr val="005C2A"/>
                </a:solidFill>
                <a:latin typeface="Sylfaen" pitchFamily="18" charset="0"/>
              </a:rPr>
              <a:t> та </a:t>
            </a:r>
            <a:r>
              <a:rPr lang="ru-RU" sz="2800" b="1" i="1" dirty="0" err="1" smtClean="0">
                <a:solidFill>
                  <a:srgbClr val="005C2A"/>
                </a:solidFill>
                <a:latin typeface="Sylfaen" pitchFamily="18" charset="0"/>
              </a:rPr>
              <a:t>безпеки</a:t>
            </a:r>
            <a:r>
              <a:rPr lang="ru-RU" sz="28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2800" b="1" i="1" dirty="0" err="1" smtClean="0">
                <a:solidFill>
                  <a:srgbClr val="005C2A"/>
                </a:solidFill>
                <a:latin typeface="Sylfaen" pitchFamily="18" charset="0"/>
              </a:rPr>
              <a:t>життєдіяльності</a:t>
            </a:r>
            <a:r>
              <a:rPr lang="ru-RU" sz="28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en-US" sz="28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uk-UA" sz="2800" b="1" i="1" dirty="0" smtClean="0">
                <a:solidFill>
                  <a:srgbClr val="005C2A"/>
                </a:solidFill>
                <a:latin typeface="Sylfaen" pitchFamily="18" charset="0"/>
              </a:rPr>
              <a:t>у ЗП(</a:t>
            </a:r>
            <a:r>
              <a:rPr lang="uk-UA" sz="2800" b="1" i="1" dirty="0" err="1" smtClean="0">
                <a:solidFill>
                  <a:srgbClr val="005C2A"/>
                </a:solidFill>
                <a:latin typeface="Sylfaen" pitchFamily="18" charset="0"/>
              </a:rPr>
              <a:t>ПТ</a:t>
            </a:r>
            <a:r>
              <a:rPr lang="uk-UA" sz="2800" b="1" i="1" dirty="0" smtClean="0">
                <a:solidFill>
                  <a:srgbClr val="005C2A"/>
                </a:solidFill>
                <a:latin typeface="Sylfaen" pitchFamily="18" charset="0"/>
              </a:rPr>
              <a:t>)О</a:t>
            </a:r>
            <a:endParaRPr lang="ru-RU" sz="2800" dirty="0">
              <a:latin typeface="Sylfae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flipH="1">
            <a:off x="4286248" y="3214686"/>
            <a:ext cx="857255" cy="857256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57686" y="6072182"/>
            <a:ext cx="841822" cy="78581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uk-UA" sz="43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Крок </a:t>
            </a:r>
            <a:r>
              <a:rPr lang="en-US" sz="43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  V</a:t>
            </a:r>
            <a:r>
              <a:rPr lang="uk-UA" sz="43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ІІ</a:t>
            </a:r>
            <a:endParaRPr lang="ru-RU" sz="4300" b="1" dirty="0">
              <a:latin typeface="Bookman Old Style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71472" y="857232"/>
            <a:ext cx="8072494" cy="257176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Підгот</a:t>
            </a:r>
            <a:r>
              <a:rPr lang="uk-UA" sz="3000" b="1" i="1" dirty="0" err="1" smtClean="0">
                <a:solidFill>
                  <a:srgbClr val="005C2A"/>
                </a:solidFill>
                <a:latin typeface="Sylfaen" pitchFamily="18" charset="0"/>
              </a:rPr>
              <a:t>увати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проект</a:t>
            </a:r>
            <a:r>
              <a:rPr lang="uk-UA" sz="3000" b="1" i="1" dirty="0" smtClean="0">
                <a:solidFill>
                  <a:srgbClr val="005C2A"/>
                </a:solidFill>
                <a:latin typeface="Sylfaen" pitchFamily="18" charset="0"/>
              </a:rPr>
              <a:t>и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нормативно-правових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актів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та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наказів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,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що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регулюють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діяльність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ЗП(ПТ)О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з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питань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охорони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</a:t>
            </a:r>
            <a:r>
              <a:rPr lang="ru-RU" sz="3000" b="1" i="1" dirty="0" err="1" smtClean="0">
                <a:solidFill>
                  <a:srgbClr val="005C2A"/>
                </a:solidFill>
                <a:latin typeface="Sylfaen" pitchFamily="18" charset="0"/>
              </a:rPr>
              <a:t>праці</a:t>
            </a:r>
            <a:r>
              <a:rPr lang="ru-RU" sz="3000" b="1" i="1" dirty="0" smtClean="0">
                <a:solidFill>
                  <a:srgbClr val="005C2A"/>
                </a:solidFill>
                <a:latin typeface="Sylfaen" pitchFamily="18" charset="0"/>
              </a:rPr>
              <a:t> та БЖД</a:t>
            </a:r>
            <a:endParaRPr lang="ru-RU" sz="3000" dirty="0">
              <a:latin typeface="Sylfae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3717032"/>
            <a:ext cx="8215370" cy="2882600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solidFill>
                  <a:srgbClr val="003618"/>
                </a:solidFill>
                <a:latin typeface="Sylfaen" pitchFamily="18" charset="0"/>
              </a:rPr>
              <a:t>?</a:t>
            </a:r>
            <a:endParaRPr lang="ru-RU" sz="8800" dirty="0">
              <a:solidFill>
                <a:srgbClr val="003618"/>
              </a:solidFill>
              <a:latin typeface="Sylfae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flipH="1">
            <a:off x="4286246" y="3214686"/>
            <a:ext cx="857255" cy="78581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933056"/>
            <a:ext cx="4824536" cy="25202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5157192"/>
            <a:ext cx="4248472" cy="1700808"/>
          </a:xfrm>
          <a:prstGeom prst="rect">
            <a:avLst/>
          </a:prstGeom>
          <a:noFill/>
        </p:spPr>
      </p:pic>
      <p:pic>
        <p:nvPicPr>
          <p:cNvPr id="27650" name="Picture 2" descr="ÐÐ°ÑÑÐ¸Ð½ÐºÐ¸ Ð¿Ð¾ Ð·Ð°Ð¿ÑÐ¾ÑÑ ÐºÐ°ÑÑÐ¸Ð½ÐºÐ¸ Ð½Ð°ÐºÐ°Ð·Ð¸ Ð¼Ð¾Ð½ Ð· Ð¾ÑÐ¾ÑÐ¾Ð½Ð¸ Ð¿ÑÐ°ÑÑ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4136976" cy="16288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" name="Блок-схема: перфолента 1"/>
          <p:cNvSpPr/>
          <p:nvPr/>
        </p:nvSpPr>
        <p:spPr>
          <a:xfrm>
            <a:off x="357158" y="214290"/>
            <a:ext cx="8286808" cy="6643710"/>
          </a:xfrm>
          <a:prstGeom prst="flowChartPunchedTape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O</a:t>
            </a:r>
            <a:r>
              <a:rPr lang="uk-UA" sz="4000" b="1" dirty="0" err="1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сновні</a:t>
            </a:r>
            <a:r>
              <a:rPr lang="uk-UA" sz="40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  нормативно-правові документи у</a:t>
            </a:r>
            <a:r>
              <a:rPr lang="en-US" sz="40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uk-UA" sz="40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роботі інженера - початківця з охорони праці та БЖД закладу професійної</a:t>
            </a:r>
          </a:p>
          <a:p>
            <a:pPr algn="ctr"/>
            <a:r>
              <a:rPr lang="uk-UA" sz="40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(професійно-технічної)</a:t>
            </a:r>
            <a:endParaRPr lang="en-US" sz="4000" b="1" dirty="0" smtClean="0">
              <a:solidFill>
                <a:srgbClr val="005C2A"/>
              </a:solidFill>
              <a:effectLst>
                <a:reflection blurRad="6350" stA="55000" endA="300" endPos="45500" dir="5400000" sy="-100000" algn="bl" rotWithShape="0"/>
              </a:effectLst>
              <a:latin typeface="Bookman Old Style" pitchFamily="18" charset="0"/>
            </a:endParaRPr>
          </a:p>
          <a:p>
            <a:pPr algn="ctr"/>
            <a:r>
              <a:rPr lang="uk-UA" sz="4000" b="1" dirty="0" smtClean="0">
                <a:solidFill>
                  <a:srgbClr val="005C2A"/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</a:rPr>
              <a:t>освіти</a:t>
            </a:r>
            <a:endParaRPr lang="ru-RU" sz="4000" b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4124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b="1" dirty="0" smtClean="0">
                <a:solidFill>
                  <a:srgbClr val="005C2A"/>
                </a:solidFill>
                <a:latin typeface="Bookman Old Style" pitchFamily="18" charset="0"/>
              </a:rPr>
              <a:t>Розділ ІІ</a:t>
            </a:r>
            <a:endParaRPr lang="ru-RU" b="1" dirty="0">
              <a:solidFill>
                <a:srgbClr val="005C2A"/>
              </a:solidFill>
              <a:latin typeface="Bookman Old Style" pitchFamily="18" charset="0"/>
            </a:endParaRPr>
          </a:p>
        </p:txBody>
      </p:sp>
      <p:pic>
        <p:nvPicPr>
          <p:cNvPr id="5" name="Picture 12" descr="Картинки по запросу картинки конституція україн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3357585" cy="421484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b="1" i="1" dirty="0" smtClean="0">
                <a:solidFill>
                  <a:srgbClr val="005C2A"/>
                </a:solidFill>
                <a:latin typeface="Bookman Old Style" pitchFamily="18" charset="0"/>
              </a:rPr>
              <a:t>Статті: 26,</a:t>
            </a:r>
            <a:r>
              <a:rPr lang="en-US" b="1" i="1" dirty="0" smtClean="0">
                <a:solidFill>
                  <a:srgbClr val="005C2A"/>
                </a:solidFill>
                <a:latin typeface="Bookman Old Style" pitchFamily="18" charset="0"/>
              </a:rPr>
              <a:t>43</a:t>
            </a:r>
            <a:r>
              <a:rPr lang="uk-UA" b="1" i="1" dirty="0" smtClean="0">
                <a:solidFill>
                  <a:srgbClr val="005C2A"/>
                </a:solidFill>
                <a:latin typeface="Bookman Old Style" pitchFamily="18" charset="0"/>
              </a:rPr>
              <a:t>,</a:t>
            </a:r>
            <a:r>
              <a:rPr lang="en-US" b="1" i="1" dirty="0" smtClean="0">
                <a:solidFill>
                  <a:srgbClr val="005C2A"/>
                </a:solidFill>
                <a:latin typeface="Bookman Old Style" pitchFamily="18" charset="0"/>
              </a:rPr>
              <a:t>45</a:t>
            </a:r>
            <a:r>
              <a:rPr lang="uk-UA" b="1" i="1" dirty="0" smtClean="0">
                <a:solidFill>
                  <a:srgbClr val="005C2A"/>
                </a:solidFill>
                <a:latin typeface="Bookman Old Style" pitchFamily="18" charset="0"/>
              </a:rPr>
              <a:t>,46,49,50</a:t>
            </a:r>
          </a:p>
          <a:p>
            <a:pPr>
              <a:buNone/>
            </a:pPr>
            <a:r>
              <a:rPr lang="uk-UA" b="1" i="1" dirty="0" smtClean="0">
                <a:solidFill>
                  <a:srgbClr val="005C2A"/>
                </a:solidFill>
                <a:latin typeface="Bookman Old Style" pitchFamily="18" charset="0"/>
              </a:rPr>
              <a:t>   53,57,64,68.</a:t>
            </a:r>
          </a:p>
          <a:p>
            <a:pPr>
              <a:buNone/>
            </a:pP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</a:rPr>
              <a:t>Ст.68. </a:t>
            </a:r>
            <a:r>
              <a:rPr lang="uk-UA" b="1" i="1" dirty="0" err="1" smtClean="0">
                <a:solidFill>
                  <a:srgbClr val="FF0000"/>
                </a:solidFill>
                <a:latin typeface="Bookman Old Style" pitchFamily="18" charset="0"/>
              </a:rPr>
              <a:t>“Незнання</a:t>
            </a: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</a:rPr>
              <a:t> законів </a:t>
            </a:r>
            <a:r>
              <a:rPr lang="uk-UA" b="1" i="1" u="sng" dirty="0" smtClean="0">
                <a:solidFill>
                  <a:srgbClr val="005C2A"/>
                </a:solidFill>
                <a:latin typeface="Bookman Old Style" pitchFamily="18" charset="0"/>
              </a:rPr>
              <a:t>не</a:t>
            </a:r>
            <a:r>
              <a:rPr lang="uk-UA" b="1" i="1" u="sng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uk-UA" b="1" i="1" u="sng" dirty="0" smtClean="0">
                <a:solidFill>
                  <a:srgbClr val="005C2A"/>
                </a:solidFill>
                <a:latin typeface="Bookman Old Style" pitchFamily="18" charset="0"/>
              </a:rPr>
              <a:t>звільняє </a:t>
            </a:r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</a:rPr>
              <a:t>від юридичної відповідальності!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1839</TotalTime>
  <Words>1302</Words>
  <Application>Microsoft Office PowerPoint</Application>
  <PresentationFormat>Экран (4:3)</PresentationFormat>
  <Paragraphs>135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МАЗУР В.А - Методист  НМЦ ПТО у ВІННИЦЬКІЙ  ОБЛАСТІ </vt:lpstr>
      <vt:lpstr>Проблемне запитання</vt:lpstr>
      <vt:lpstr>Слайд 3</vt:lpstr>
      <vt:lpstr>Кроки  І,ІІ</vt:lpstr>
      <vt:lpstr>Кроки   ІІІ,ІV</vt:lpstr>
      <vt:lpstr>Кроки   V,VІ</vt:lpstr>
      <vt:lpstr>Крок   VІІ</vt:lpstr>
      <vt:lpstr>Слайд 8</vt:lpstr>
      <vt:lpstr>Розділ ІІ</vt:lpstr>
      <vt:lpstr>Глава ХІ.Охорона праці</vt:lpstr>
      <vt:lpstr>Поєднані питання ЦЗ та пожежної безпеки</vt:lpstr>
      <vt:lpstr>            ЗУ “Про Охорону праці”</vt:lpstr>
      <vt:lpstr>ЗАКОНИ УКРАЇНИ</vt:lpstr>
      <vt:lpstr>ЗАКОНИ УКРАЇНИ</vt:lpstr>
      <vt:lpstr>ПОСТАНОВИ, РОЗПОРЯДЖЕННЯ  КАБІНЕТУ МІНІСТРІВ УКРАЇНИ</vt:lpstr>
      <vt:lpstr>ПОСТАНОВИ, РОЗПОРЯДЖЕННЯ  КМУ</vt:lpstr>
      <vt:lpstr>Слайд 17</vt:lpstr>
      <vt:lpstr>ПОЛОЖЕННЯ, НАКАЗИ</vt:lpstr>
      <vt:lpstr>ПОЛОЖЕННЯ, НАКАЗИ</vt:lpstr>
      <vt:lpstr>ПОЛОЖЕННЯ,НАКАЗИ</vt:lpstr>
      <vt:lpstr>ПОЛОЖЕННЯ,НАКАЗИ</vt:lpstr>
      <vt:lpstr>ПОЛОЖЕННЯ,НАКАЗИ</vt:lpstr>
      <vt:lpstr>ПОЛОЖЕННЯ,НАКАЗИ</vt:lpstr>
      <vt:lpstr>ПОЛОЖЕННЯ,НАКАЗИ</vt:lpstr>
      <vt:lpstr>ПРАВИЛА</vt:lpstr>
      <vt:lpstr>ПРАВИЛА</vt:lpstr>
      <vt:lpstr>ПРАВИЛА</vt:lpstr>
      <vt:lpstr>ПРАВИЛА</vt:lpstr>
      <vt:lpstr>МЕТОДИЧНІ МАТЕРІАЛИ, ІНСТРУКТИВНО-МЕТОДИЧНІ МАТЕРІАЛИ</vt:lpstr>
      <vt:lpstr>МЕТОДИЧНІ МАТЕРІАЛИ, ІНСТРУКТИВНО-МЕТОДИЧНІ МАТЕРІАЛИ</vt:lpstr>
      <vt:lpstr>ДБН,  </vt:lpstr>
      <vt:lpstr>ДБН, ДСАнПІН </vt:lpstr>
      <vt:lpstr>        Медична АПТЕЧКА</vt:lpstr>
      <vt:lpstr>ЗВІТНІСТЬ</vt:lpstr>
      <vt:lpstr>ДЯКУЮ ЗА УВАГУ!</vt:lpstr>
    </vt:vector>
  </TitlesOfParts>
  <Company>NMC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MAZYR</dc:creator>
  <cp:lastModifiedBy>VELICHKO</cp:lastModifiedBy>
  <cp:revision>323</cp:revision>
  <dcterms:created xsi:type="dcterms:W3CDTF">2018-03-21T07:22:46Z</dcterms:created>
  <dcterms:modified xsi:type="dcterms:W3CDTF">2019-03-14T13:16:05Z</dcterms:modified>
</cp:coreProperties>
</file>